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62" r:id="rId3"/>
    <p:sldId id="337" r:id="rId4"/>
    <p:sldId id="342" r:id="rId5"/>
    <p:sldId id="292" r:id="rId6"/>
    <p:sldId id="338" r:id="rId8"/>
    <p:sldId id="295" r:id="rId9"/>
    <p:sldId id="297" r:id="rId10"/>
    <p:sldId id="299" r:id="rId11"/>
    <p:sldId id="302" r:id="rId12"/>
    <p:sldId id="303" r:id="rId13"/>
    <p:sldId id="300" r:id="rId14"/>
    <p:sldId id="340" r:id="rId15"/>
    <p:sldId id="343" r:id="rId16"/>
    <p:sldId id="272" r:id="rId17"/>
    <p:sldId id="329" r:id="rId18"/>
    <p:sldId id="330" r:id="rId19"/>
    <p:sldId id="331" r:id="rId20"/>
    <p:sldId id="332" r:id="rId21"/>
    <p:sldId id="278" r:id="rId22"/>
    <p:sldId id="317" r:id="rId23"/>
    <p:sldId id="318" r:id="rId24"/>
    <p:sldId id="333" r:id="rId25"/>
    <p:sldId id="334" r:id="rId26"/>
    <p:sldId id="320" r:id="rId27"/>
    <p:sldId id="322" r:id="rId28"/>
    <p:sldId id="281" r:id="rId29"/>
    <p:sldId id="279" r:id="rId30"/>
    <p:sldId id="312" r:id="rId31"/>
    <p:sldId id="315" r:id="rId32"/>
    <p:sldId id="284" r:id="rId33"/>
    <p:sldId id="285" r:id="rId34"/>
    <p:sldId id="286" r:id="rId35"/>
    <p:sldId id="287" r:id="rId36"/>
    <p:sldId id="346" r:id="rId37"/>
    <p:sldId id="347" r:id="rId38"/>
    <p:sldId id="348" r:id="rId39"/>
    <p:sldId id="349" r:id="rId40"/>
    <p:sldId id="288" r:id="rId41"/>
    <p:sldId id="316" r:id="rId42"/>
    <p:sldId id="344" r:id="rId43"/>
    <p:sldId id="309" r:id="rId44"/>
    <p:sldId id="310" r:id="rId45"/>
    <p:sldId id="350" r:id="rId46"/>
    <p:sldId id="319" r:id="rId47"/>
    <p:sldId id="351" r:id="rId48"/>
    <p:sldId id="352" r:id="rId49"/>
    <p:sldId id="325"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6" d="100"/>
          <a:sy n="86" d="100"/>
        </p:scale>
        <p:origin x="930" y="3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56.wmf"/><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88.wmf"/><Relationship Id="rId4" Type="http://schemas.openxmlformats.org/officeDocument/2006/relationships/image" Target="../media/image87.wmf"/><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69CA3E-8249-487D-BEC8-349D66C3537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2F953E-9CB0-4BB8-9F1C-96F1F0F015F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2F953E-9CB0-4BB8-9F1C-96F1F0F015F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32F953E-9CB0-4BB8-9F1C-96F1F0F015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8FF26CB-27E0-48A2-B07D-7291D2672B0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7BA0412-D339-4DCD-9087-9A49B951B9E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0B4BD98-369E-4B28-A16D-DF36D712BE1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4A0ED0C-3CDB-4D39-A4CF-59296E77C992}" type="datetime1">
              <a:rPr lang="zh-CN" altLang="en-US" smtClean="0"/>
            </a:fld>
            <a:endParaRPr lang="zh-CN" altLang="zh-CN"/>
          </a:p>
        </p:txBody>
      </p:sp>
      <p:sp>
        <p:nvSpPr>
          <p:cNvPr id="8" name="Rectangle 5"/>
          <p:cNvSpPr>
            <a:spLocks noGrp="1" noChangeArrowheads="1"/>
          </p:cNvSpPr>
          <p:nvPr>
            <p:ph type="ftr" sz="quarter" idx="11"/>
          </p:nvPr>
        </p:nvSpPr>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p:txBody>
          <a:bodyPr/>
          <a:lstStyle>
            <a:lvl1pPr>
              <a:defRPr/>
            </a:lvl1pPr>
          </a:lstStyle>
          <a:p>
            <a:pPr>
              <a:defRPr/>
            </a:pPr>
            <a:fld id="{56192D8A-02A5-4258-9C4E-11F3D0914CC9}" type="slidenum">
              <a:rPr lang="zh-CN" altLang="zh-CN"/>
            </a:fld>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fld id="{2E894949-50EF-4619-9282-262994F9AD98}" type="datetime1">
              <a:rPr lang="zh-CN" altLang="en-US" smtClean="0"/>
            </a:fld>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09D2DA26-E74A-45E4-8A9A-0793C8C1C974}"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1BDCC98-4518-4367-A28C-C7A0A5163B8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BFEA19F-7A2E-40AC-A75A-67447E4A91C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59A533D-2C18-4AC2-904B-5F5FA9CCF54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251ADC3-C308-4F52-98EF-EE445876DDFD}"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184BD3E-B613-421A-9A65-61A2ED11F8F4}"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956223-A99E-45A1-8117-82A804F4725A}"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1EE9320-CFD7-433A-9641-3C4F5D9F9357}"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90F38A7-B1FC-4FCB-802F-8AD88CFA011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F49BD3-F7C7-40EF-B5EE-801EE98AEF87}" type="datetime1">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9445CF-F9A9-48AC-9DFE-D0925D1F47F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1.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2" Type="http://schemas.openxmlformats.org/officeDocument/2006/relationships/slideLayout" Target="../slideLayouts/slideLayout4.xml"/><Relationship Id="rId11" Type="http://schemas.openxmlformats.org/officeDocument/2006/relationships/image" Target="../media/image48.png"/><Relationship Id="rId10" Type="http://schemas.openxmlformats.org/officeDocument/2006/relationships/image" Target="../media/image47.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hyperlink" Target="https://www.gfsstp.com/url?sa=i&amp;source=imgres&amp;cd=&amp;cad=rja&amp;uact=8&amp;ved=0CAwQjRw&amp;url=http://www.vk6fh.com/vk6fh/schottky%20diode.htm&amp;ei=aQVMVdO1C9LiuQSPvYCQDg&amp;psig=AFQjCNHOpEhm7jCPE1lzz9-Cpjnhy_hwPw&amp;ust=143113188124561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55.wmf"/><Relationship Id="rId7" Type="http://schemas.openxmlformats.org/officeDocument/2006/relationships/oleObject" Target="../embeddings/oleObject4.bin"/><Relationship Id="rId6" Type="http://schemas.openxmlformats.org/officeDocument/2006/relationships/image" Target="../media/image54.wmf"/><Relationship Id="rId5" Type="http://schemas.openxmlformats.org/officeDocument/2006/relationships/oleObject" Target="../embeddings/oleObject3.bin"/><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wmf"/><Relationship Id="rId12" Type="http://schemas.openxmlformats.org/officeDocument/2006/relationships/vmlDrawing" Target="../drawings/vmlDrawing2.vml"/><Relationship Id="rId11" Type="http://schemas.openxmlformats.org/officeDocument/2006/relationships/slideLayout" Target="../slideLayouts/slideLayout7.xml"/><Relationship Id="rId10" Type="http://schemas.openxmlformats.org/officeDocument/2006/relationships/image" Target="../media/image56.wmf"/><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17.xml.rels><?xml version="1.0" encoding="UTF-8" standalone="yes"?>
<Relationships xmlns="http://schemas.openxmlformats.org/package/2006/relationships"><Relationship Id="rId9" Type="http://schemas.openxmlformats.org/officeDocument/2006/relationships/image" Target="../media/image65.wmf"/><Relationship Id="rId8" Type="http://schemas.openxmlformats.org/officeDocument/2006/relationships/oleObject" Target="../embeddings/oleObject7.bin"/><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wmf"/><Relationship Id="rId2" Type="http://schemas.openxmlformats.org/officeDocument/2006/relationships/oleObject" Target="../embeddings/oleObject6.bin"/><Relationship Id="rId14" Type="http://schemas.openxmlformats.org/officeDocument/2006/relationships/vmlDrawing" Target="../drawings/vmlDrawing3.vml"/><Relationship Id="rId13" Type="http://schemas.openxmlformats.org/officeDocument/2006/relationships/slideLayout" Target="../slideLayouts/slideLayout7.xml"/><Relationship Id="rId12" Type="http://schemas.openxmlformats.org/officeDocument/2006/relationships/image" Target="../media/image67.png"/><Relationship Id="rId11" Type="http://schemas.openxmlformats.org/officeDocument/2006/relationships/image" Target="../media/image66.wmf"/><Relationship Id="rId10" Type="http://schemas.openxmlformats.org/officeDocument/2006/relationships/oleObject" Target="../embeddings/oleObject8.bin"/><Relationship Id="rId1"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wmf"/><Relationship Id="rId3" Type="http://schemas.openxmlformats.org/officeDocument/2006/relationships/oleObject" Target="../embeddings/oleObject9.bin"/><Relationship Id="rId2" Type="http://schemas.openxmlformats.org/officeDocument/2006/relationships/image" Target="../media/image69.png"/><Relationship Id="rId1"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en.wikipedia.org/wiki/Gigahertz" TargetMode="External"/><Relationship Id="rId2" Type="http://schemas.openxmlformats.org/officeDocument/2006/relationships/hyperlink" Target="http://en.wikipedia.org/wiki/Heterojunction" TargetMode="External"/><Relationship Id="rId1" Type="http://schemas.openxmlformats.org/officeDocument/2006/relationships/hyperlink" Target="http://en.wikipedia.org/wiki/Bipolar_junction_transistor" TargetMode="External"/></Relationships>
</file>

<file path=ppt/slides/_rels/slide21.xml.rels><?xml version="1.0" encoding="UTF-8" standalone="yes"?>
<Relationships xmlns="http://schemas.openxmlformats.org/package/2006/relationships"><Relationship Id="rId9" Type="http://schemas.openxmlformats.org/officeDocument/2006/relationships/hyperlink" Target="http://en.wikipedia.org/wiki/Gallium_nitride" TargetMode="External"/><Relationship Id="rId8" Type="http://schemas.openxmlformats.org/officeDocument/2006/relationships/hyperlink" Target="http://en.wikipedia.org/wiki/Bandgap" TargetMode="External"/><Relationship Id="rId7" Type="http://schemas.openxmlformats.org/officeDocument/2006/relationships/hyperlink" Target="http://en.wikipedia.org/wiki/Indium_gallium_arsenide" TargetMode="External"/><Relationship Id="rId6" Type="http://schemas.openxmlformats.org/officeDocument/2006/relationships/hyperlink" Target="http://en.wikipedia.org/wiki/Aluminium_gallium_arsenide" TargetMode="External"/><Relationship Id="rId5" Type="http://schemas.openxmlformats.org/officeDocument/2006/relationships/hyperlink" Target="http://en.wikipedia.org/wiki/SiGe" TargetMode="External"/><Relationship Id="rId4" Type="http://schemas.openxmlformats.org/officeDocument/2006/relationships/hyperlink" Target="http://en.wikipedia.org/wiki/Indium_phosphide" TargetMode="External"/><Relationship Id="rId3" Type="http://schemas.openxmlformats.org/officeDocument/2006/relationships/hyperlink" Target="http://en.wikipedia.org/wiki/Nobel_Prize" TargetMode="External"/><Relationship Id="rId2" Type="http://schemas.openxmlformats.org/officeDocument/2006/relationships/hyperlink" Target="http://en.wikipedia.org/wiki/Herbert_Kroemer" TargetMode="External"/><Relationship Id="rId11" Type="http://schemas.openxmlformats.org/officeDocument/2006/relationships/slideLayout" Target="../slideLayouts/slideLayout7.xml"/><Relationship Id="rId10" Type="http://schemas.openxmlformats.org/officeDocument/2006/relationships/hyperlink" Target="http://en.wikipedia.org/wiki/Indium_gallium_nitride" TargetMode="External"/><Relationship Id="rId1" Type="http://schemas.openxmlformats.org/officeDocument/2006/relationships/hyperlink" Target="http://en.wikipedia.org/wiki/Heterojunction_bipolar_transistor#cite_note-2" TargetMode="Externa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jpeg"/><Relationship Id="rId3" Type="http://schemas.openxmlformats.org/officeDocument/2006/relationships/hyperlink" Target="https://en.wikipedia.org/wiki/Jack_Kilby" TargetMode="External"/><Relationship Id="rId2" Type="http://schemas.openxmlformats.org/officeDocument/2006/relationships/hyperlink" Target="https://en.wikipedia.org/wiki/Nobel_Prize_in_Physics" TargetMode="External"/><Relationship Id="rId1" Type="http://schemas.openxmlformats.org/officeDocument/2006/relationships/hyperlink" Target="https://en.wikipedia.org/wiki/Zhores_I._Alferov" TargetMode="External"/></Relationships>
</file>

<file path=ppt/slides/_rels/slide23.xml.rels><?xml version="1.0" encoding="UTF-8" standalone="yes"?>
<Relationships xmlns="http://schemas.openxmlformats.org/package/2006/relationships"><Relationship Id="rId9" Type="http://schemas.openxmlformats.org/officeDocument/2006/relationships/hyperlink" Target="https://en.wikipedia.org/wiki/Charles_Kittel" TargetMode="External"/><Relationship Id="rId8" Type="http://schemas.openxmlformats.org/officeDocument/2006/relationships/hyperlink" Target="https://en.wikipedia.org/wiki/Molecular_beam_epitaxy" TargetMode="External"/><Relationship Id="rId7" Type="http://schemas.openxmlformats.org/officeDocument/2006/relationships/hyperlink" Target="https://en.wikipedia.org/wiki/Laser" TargetMode="External"/><Relationship Id="rId6" Type="http://schemas.openxmlformats.org/officeDocument/2006/relationships/hyperlink" Target="https://en.wikipedia.org/wiki/Heterostructure" TargetMode="External"/><Relationship Id="rId5" Type="http://schemas.openxmlformats.org/officeDocument/2006/relationships/hyperlink" Target="https://en.wikipedia.org/wiki/Heterojunction" TargetMode="External"/><Relationship Id="rId4" Type="http://schemas.openxmlformats.org/officeDocument/2006/relationships/hyperlink" Target="https://en.wikipedia.org/wiki/Drift-field_transistor" TargetMode="External"/><Relationship Id="rId3" Type="http://schemas.openxmlformats.org/officeDocument/2006/relationships/hyperlink" Target="https://en.wikipedia.org/wiki/Technology" TargetMode="External"/><Relationship Id="rId2" Type="http://schemas.openxmlformats.org/officeDocument/2006/relationships/hyperlink" Target="https://en.wikipedia.org/wiki/Mainstream" TargetMode="External"/><Relationship Id="rId12" Type="http://schemas.openxmlformats.org/officeDocument/2006/relationships/slideLayout" Target="../slideLayouts/slideLayout7.xml"/><Relationship Id="rId11" Type="http://schemas.openxmlformats.org/officeDocument/2006/relationships/hyperlink" Target="https://en.wikipedia.org/wiki/Herbert_Kroemer#cite_note-2" TargetMode="External"/><Relationship Id="rId10" Type="http://schemas.openxmlformats.org/officeDocument/2006/relationships/hyperlink" Target="https://books.google.com/books/about/Thermal_Physics.html?id=c0R79nyOoNMC" TargetMode="External"/><Relationship Id="rId1" Type="http://schemas.openxmlformats.org/officeDocument/2006/relationships/hyperlink" Target="https://en.wikipedia.org/wiki/Silicon"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80.png"/></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7.xml"/><Relationship Id="rId4" Type="http://schemas.openxmlformats.org/officeDocument/2006/relationships/image" Target="../media/image83.wmf"/><Relationship Id="rId3" Type="http://schemas.openxmlformats.org/officeDocument/2006/relationships/oleObject" Target="../embeddings/oleObject11.bin"/><Relationship Id="rId2" Type="http://schemas.openxmlformats.org/officeDocument/2006/relationships/image" Target="../media/image82.wmf"/><Relationship Id="rId1" Type="http://schemas.openxmlformats.org/officeDocument/2006/relationships/oleObject" Target="../embeddings/oleObject10.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87.wmf"/><Relationship Id="rId7" Type="http://schemas.openxmlformats.org/officeDocument/2006/relationships/oleObject" Target="../embeddings/oleObject15.bin"/><Relationship Id="rId6" Type="http://schemas.openxmlformats.org/officeDocument/2006/relationships/image" Target="../media/image86.wmf"/><Relationship Id="rId5" Type="http://schemas.openxmlformats.org/officeDocument/2006/relationships/oleObject" Target="../embeddings/oleObject14.bin"/><Relationship Id="rId4" Type="http://schemas.openxmlformats.org/officeDocument/2006/relationships/image" Target="../media/image85.wmf"/><Relationship Id="rId3" Type="http://schemas.openxmlformats.org/officeDocument/2006/relationships/oleObject" Target="../embeddings/oleObject13.bin"/><Relationship Id="rId2" Type="http://schemas.openxmlformats.org/officeDocument/2006/relationships/image" Target="../media/image84.wmf"/><Relationship Id="rId12" Type="http://schemas.openxmlformats.org/officeDocument/2006/relationships/vmlDrawing" Target="../drawings/vmlDrawing6.vml"/><Relationship Id="rId11" Type="http://schemas.openxmlformats.org/officeDocument/2006/relationships/slideLayout" Target="../slideLayouts/slideLayout7.xml"/><Relationship Id="rId10" Type="http://schemas.openxmlformats.org/officeDocument/2006/relationships/image" Target="../media/image88.wmf"/><Relationship Id="rId1"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89.wmf"/><Relationship Id="rId1"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7.xml"/><Relationship Id="rId6" Type="http://schemas.openxmlformats.org/officeDocument/2006/relationships/image" Target="../media/image92.wmf"/><Relationship Id="rId5" Type="http://schemas.openxmlformats.org/officeDocument/2006/relationships/oleObject" Target="../embeddings/oleObject20.bin"/><Relationship Id="rId4" Type="http://schemas.openxmlformats.org/officeDocument/2006/relationships/image" Target="../media/image91.wmf"/><Relationship Id="rId3" Type="http://schemas.openxmlformats.org/officeDocument/2006/relationships/oleObject" Target="../embeddings/oleObject19.bin"/><Relationship Id="rId2" Type="http://schemas.openxmlformats.org/officeDocument/2006/relationships/image" Target="../media/image90.wmf"/><Relationship Id="rId1" Type="http://schemas.openxmlformats.org/officeDocument/2006/relationships/oleObject" Target="../embeddings/oleObject18.bin"/></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93.wmf"/><Relationship Id="rId1" Type="http://schemas.openxmlformats.org/officeDocument/2006/relationships/oleObject" Target="../embeddings/oleObject21.bin"/></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94.wmf"/><Relationship Id="rId1" Type="http://schemas.openxmlformats.org/officeDocument/2006/relationships/oleObject" Target="../embeddings/oleObject22.bin"/></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wmf"/></Relationships>
</file>

<file path=ppt/slides/_rels/slide35.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7.xml"/><Relationship Id="rId3" Type="http://schemas.openxmlformats.org/officeDocument/2006/relationships/image" Target="../media/image97.wmf"/><Relationship Id="rId2" Type="http://schemas.openxmlformats.org/officeDocument/2006/relationships/oleObject" Target="../embeddings/oleObject23.bin"/><Relationship Id="rId1"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7.xml"/><Relationship Id="rId4" Type="http://schemas.openxmlformats.org/officeDocument/2006/relationships/image" Target="../media/image99.wmf"/><Relationship Id="rId3" Type="http://schemas.openxmlformats.org/officeDocument/2006/relationships/oleObject" Target="../embeddings/oleObject25.bin"/><Relationship Id="rId2" Type="http://schemas.openxmlformats.org/officeDocument/2006/relationships/image" Target="../media/image98.wmf"/><Relationship Id="rId1" Type="http://schemas.openxmlformats.org/officeDocument/2006/relationships/oleObject" Target="../embeddings/oleObject24.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1.png"/><Relationship Id="rId1" Type="http://schemas.openxmlformats.org/officeDocument/2006/relationships/image" Target="../media/image10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3.GIF"/><Relationship Id="rId1" Type="http://schemas.openxmlformats.org/officeDocument/2006/relationships/image" Target="../media/image102.GIF"/></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5.png"/><Relationship Id="rId1" Type="http://schemas.openxmlformats.org/officeDocument/2006/relationships/image" Target="../media/image10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7.png"/><Relationship Id="rId1" Type="http://schemas.openxmlformats.org/officeDocument/2006/relationships/image" Target="../media/image106.png"/></Relationships>
</file>

<file path=ppt/slides/_rels/slide42.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7.xml"/><Relationship Id="rId3" Type="http://schemas.openxmlformats.org/officeDocument/2006/relationships/image" Target="../media/image109.wmf"/><Relationship Id="rId2" Type="http://schemas.openxmlformats.org/officeDocument/2006/relationships/oleObject" Target="../embeddings/oleObject26.bin"/><Relationship Id="rId1"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1.png"/><Relationship Id="rId1" Type="http://schemas.openxmlformats.org/officeDocument/2006/relationships/image" Target="../media/image110.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hyperlink" Target="https://www.gfsstp.com/url?sa=i&amp;source=imgres&amp;cd=&amp;cad=rja&amp;uact=8&amp;ved=0CAwQjRwwAA&amp;url=http://www.electronicsweekly.com/news/research/device-rd/sige-bipolar-transistor-passes-500ghz-2006-06/&amp;ei=6XBNVYvcH9Hx8gXY54GwDg&amp;psig=AFQjCNGNOkEUu09l4SQet97zu8yiQCXnoA&amp;ust=1431224937588600"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GIF"/></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image" Target="../media/image11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8.png"/></Relationships>
</file>

<file path=ppt/slides/_rels/slide5.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xml"/><Relationship Id="rId7" Type="http://schemas.openxmlformats.org/officeDocument/2006/relationships/image" Target="../media/image19.wmf"/><Relationship Id="rId6" Type="http://schemas.openxmlformats.org/officeDocument/2006/relationships/oleObject" Target="../embeddings/oleObject1.bin"/><Relationship Id="rId5" Type="http://schemas.openxmlformats.org/officeDocument/2006/relationships/tags" Target="../tags/tag2.xml"/><Relationship Id="rId4" Type="http://schemas.openxmlformats.org/officeDocument/2006/relationships/image" Target="../media/image18.png"/><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1.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1.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1.png"/><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9"/>
          <p:cNvSpPr>
            <a:spLocks noGrp="1" noChangeArrowheads="1"/>
          </p:cNvSpPr>
          <p:nvPr>
            <p:ph type="sldNum" sz="quarter" idx="12"/>
          </p:nvPr>
        </p:nvSpPr>
        <p:spPr/>
        <p:txBody>
          <a:bodyPr/>
          <a:lstStyle/>
          <a:p>
            <a:pPr>
              <a:defRPr/>
            </a:pPr>
            <a:fld id="{2FC79D04-35FB-4D23-82F0-EC11EB2E2D2E}" type="slidenum">
              <a:rPr lang="zh-CN" altLang="en-US"/>
            </a:fld>
            <a:endParaRPr lang="en-US" altLang="zh-CN"/>
          </a:p>
        </p:txBody>
      </p:sp>
      <p:sp>
        <p:nvSpPr>
          <p:cNvPr id="33795" name="Rectangle 2"/>
          <p:cNvSpPr>
            <a:spLocks noGrp="1" noChangeArrowheads="1"/>
          </p:cNvSpPr>
          <p:nvPr>
            <p:ph type="ctrTitle"/>
          </p:nvPr>
        </p:nvSpPr>
        <p:spPr>
          <a:xfrm>
            <a:off x="899592" y="2420888"/>
            <a:ext cx="7128792" cy="936104"/>
          </a:xfrm>
        </p:spPr>
        <p:txBody>
          <a:bodyPr>
            <a:normAutofit fontScale="90000"/>
          </a:bodyPr>
          <a:lstStyle/>
          <a:p>
            <a:pPr eaLnBrk="1" hangingPunct="1"/>
            <a:r>
              <a:rPr lang="zh-CN" altLang="en-US" sz="6600" b="1" dirty="0">
                <a:solidFill>
                  <a:srgbClr val="FF0000"/>
                </a:solidFill>
                <a:latin typeface="黑体" panose="02010609060101010101" pitchFamily="49" charset="-122"/>
                <a:ea typeface="黑体" panose="02010609060101010101" pitchFamily="49" charset="-122"/>
              </a:rPr>
              <a:t>晶体管的开关特性</a:t>
            </a:r>
            <a:endParaRPr lang="zh-CN" altLang="en-US" sz="66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sz="quarter" idx="1"/>
          </p:nvPr>
        </p:nvPicPr>
        <p:blipFill>
          <a:blip r:embed="rId1">
            <a:extLst>
              <a:ext uri="{28A0092B-C50C-407E-A947-70E740481C1C}">
                <a14:useLocalDpi xmlns:a14="http://schemas.microsoft.com/office/drawing/2010/main" val="0"/>
              </a:ext>
            </a:extLst>
          </a:blip>
          <a:srcRect/>
          <a:stretch>
            <a:fillRect/>
          </a:stretch>
        </p:blipFill>
        <p:spPr>
          <a:xfrm>
            <a:off x="179388" y="692696"/>
            <a:ext cx="4100512" cy="1728415"/>
          </a:xfrm>
          <a:noFill/>
        </p:spPr>
      </p:pic>
      <p:pic>
        <p:nvPicPr>
          <p:cNvPr id="19459" name="Picture 3"/>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179388" y="2564905"/>
            <a:ext cx="4078287" cy="1872208"/>
          </a:xfrm>
          <a:noFill/>
        </p:spPr>
      </p:pic>
      <p:pic>
        <p:nvPicPr>
          <p:cNvPr id="19460" name="Picture 4"/>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168875" y="4545380"/>
            <a:ext cx="4111025" cy="2277126"/>
          </a:xfrm>
          <a:noFill/>
        </p:spPr>
      </p:pic>
      <p:sp>
        <p:nvSpPr>
          <p:cNvPr id="19461" name="Text Box 5"/>
          <p:cNvSpPr txBox="1">
            <a:spLocks noChangeArrowheads="1"/>
          </p:cNvSpPr>
          <p:nvPr/>
        </p:nvSpPr>
        <p:spPr bwMode="auto">
          <a:xfrm>
            <a:off x="107950" y="117475"/>
            <a:ext cx="3527425"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0000CC"/>
                </a:solidFill>
              </a:rPr>
              <a:t>4、下降时间</a:t>
            </a:r>
            <a:r>
              <a:rPr lang="zh-CN" altLang="en-US" sz="3200" b="1">
                <a:solidFill>
                  <a:srgbClr val="0000CC"/>
                </a:solidFill>
                <a:latin typeface="Times New Roman" panose="02020603050405020304" pitchFamily="18" charset="0"/>
              </a:rPr>
              <a:t>t</a:t>
            </a:r>
            <a:r>
              <a:rPr lang="zh-CN" altLang="en-US" sz="3200" b="1" baseline="-25000">
                <a:solidFill>
                  <a:srgbClr val="0000CC"/>
                </a:solidFill>
                <a:latin typeface="Times New Roman" panose="02020603050405020304" pitchFamily="18" charset="0"/>
              </a:rPr>
              <a:t>f</a:t>
            </a:r>
            <a:endParaRPr lang="zh-CN" altLang="en-US" sz="3200" b="1" baseline="-25000">
              <a:solidFill>
                <a:srgbClr val="0000CC"/>
              </a:solidFill>
              <a:latin typeface="Times New Roman" panose="02020603050405020304" pitchFamily="18" charset="0"/>
            </a:endParaRPr>
          </a:p>
        </p:txBody>
      </p:sp>
      <p:pic>
        <p:nvPicPr>
          <p:cNvPr id="19462" name="Picture 6"/>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a:xfrm>
            <a:off x="4716463" y="261938"/>
            <a:ext cx="4319587" cy="3224212"/>
          </a:xfrm>
          <a:noFill/>
        </p:spPr>
      </p:pic>
      <p:sp>
        <p:nvSpPr>
          <p:cNvPr id="2" name="灯片编号占位符 1"/>
          <p:cNvSpPr>
            <a:spLocks noGrp="1"/>
          </p:cNvSpPr>
          <p:nvPr>
            <p:ph type="sldNum" sz="quarter" idx="12"/>
          </p:nvPr>
        </p:nvSpPr>
        <p:spPr/>
        <p:txBody>
          <a:bodyPr/>
          <a:lstStyle/>
          <a:p>
            <a:pPr>
              <a:defRPr/>
            </a:pPr>
            <a:fld id="{56192D8A-02A5-4258-9C4E-11F3D0914CC9}" type="slidenum">
              <a:rPr lang="zh-CN" altLang="zh-CN" smtClean="0"/>
            </a:fld>
            <a:endParaRPr lang="zh-CN" altLang="zh-CN"/>
          </a:p>
        </p:txBody>
      </p:sp>
      <p:sp>
        <p:nvSpPr>
          <p:cNvPr id="3" name="矩形 2"/>
          <p:cNvSpPr/>
          <p:nvPr/>
        </p:nvSpPr>
        <p:spPr>
          <a:xfrm>
            <a:off x="4572000" y="3717032"/>
            <a:ext cx="4572000" cy="923330"/>
          </a:xfrm>
          <a:prstGeom prst="rect">
            <a:avLst/>
          </a:prstGeom>
        </p:spPr>
        <p:txBody>
          <a:bodyPr>
            <a:spAutoFit/>
          </a:bodyPr>
          <a:lstStyle/>
          <a:p>
            <a:r>
              <a:rPr lang="zh-CN" altLang="en-US" dirty="0">
                <a:latin typeface="宋体" panose="02010600030101010101" pitchFamily="2" charset="-122"/>
              </a:rPr>
              <a:t>表示集电极电流从它最大值的百分之九十下降到百分之十的时间间隔。这是上升时间的逆过程， </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F99445CF-F9A9-48AC-9DFE-D0925D1F47F2}" type="slidenum">
              <a:rPr lang="zh-CN" altLang="en-US" smtClean="0"/>
            </a:fld>
            <a:endParaRPr lang="zh-CN" altLang="en-US"/>
          </a:p>
        </p:txBody>
      </p:sp>
      <p:pic>
        <p:nvPicPr>
          <p:cNvPr id="7" name="Picture 3"/>
          <p:cNvPicPr>
            <a:picLocks noGrp="1" noChangeAspect="1" noChangeArrowheads="1"/>
          </p:cNvPicPr>
          <p:nvPr>
            <p:ph sz="quarter" idx="4294967295"/>
          </p:nvPr>
        </p:nvPicPr>
        <p:blipFill>
          <a:blip r:embed="rId1">
            <a:extLst>
              <a:ext uri="{28A0092B-C50C-407E-A947-70E740481C1C}">
                <a14:useLocalDpi xmlns:a14="http://schemas.microsoft.com/office/drawing/2010/main" val="0"/>
              </a:ext>
            </a:extLst>
          </a:blip>
          <a:srcRect/>
          <a:stretch>
            <a:fillRect/>
          </a:stretch>
        </p:blipFill>
        <p:spPr>
          <a:xfrm>
            <a:off x="258507" y="801659"/>
            <a:ext cx="3836905" cy="2232247"/>
          </a:xfrm>
          <a:prstGeom prst="rect">
            <a:avLst/>
          </a:prstGeom>
          <a:noFill/>
        </p:spPr>
      </p:pic>
      <p:pic>
        <p:nvPicPr>
          <p:cNvPr id="2" name="图片 1"/>
          <p:cNvPicPr>
            <a:picLocks noChangeAspect="1"/>
          </p:cNvPicPr>
          <p:nvPr/>
        </p:nvPicPr>
        <p:blipFill>
          <a:blip r:embed="rId2"/>
          <a:stretch>
            <a:fillRect/>
          </a:stretch>
        </p:blipFill>
        <p:spPr>
          <a:xfrm>
            <a:off x="4690343" y="801659"/>
            <a:ext cx="3866434" cy="2251411"/>
          </a:xfrm>
          <a:prstGeom prst="rect">
            <a:avLst/>
          </a:prstGeom>
        </p:spPr>
      </p:pic>
      <mc:AlternateContent xmlns:mc="http://schemas.openxmlformats.org/markup-compatibility/2006">
        <mc:Choice xmlns:a14="http://schemas.microsoft.com/office/drawing/2010/main" Requires="a14">
          <p:sp>
            <p:nvSpPr>
              <p:cNvPr id="9" name="矩形 8"/>
              <p:cNvSpPr/>
              <p:nvPr/>
            </p:nvSpPr>
            <p:spPr>
              <a:xfrm>
                <a:off x="-1176" y="3168427"/>
                <a:ext cx="421589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sSub>
                            <m:sSubPr>
                              <m:ctrlPr>
                                <a:rPr lang="en-US" altLang="zh-CN" sz="2400" b="1" i="1">
                                  <a:latin typeface="Cambria Math" panose="02040503050406030204" pitchFamily="18" charset="0"/>
                                </a:rPr>
                              </m:ctrlPr>
                            </m:sSubPr>
                            <m:e>
                              <m:r>
                                <a:rPr lang="en-US" altLang="zh-CN" sz="2400" b="1" i="1">
                                  <a:latin typeface="Cambria Math" panose="02040503050406030204"/>
                                </a:rPr>
                                <m:t>𝑽</m:t>
                              </m:r>
                            </m:e>
                            <m:sub>
                              <m:r>
                                <a:rPr lang="en-US" altLang="zh-CN" sz="2400" b="1" i="1" smtClean="0">
                                  <a:latin typeface="Cambria Math" panose="02040503050406030204" pitchFamily="18" charset="0"/>
                                </a:rPr>
                                <m:t>𝒄𝒃</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b="1" i="1">
                              <a:latin typeface="Cambria Math" panose="02040503050406030204" pitchFamily="18" charset="0"/>
                            </a:rPr>
                            <m:t>；</m:t>
                          </m:r>
                          <m:r>
                            <a:rPr lang="en-US" altLang="zh-CN" sz="2400" b="1" i="1" smtClean="0">
                              <a:latin typeface="Cambria Math" panose="02040503050406030204" pitchFamily="18" charset="0"/>
                            </a:rPr>
                            <m:t>      </m:t>
                          </m:r>
                          <m:r>
                            <a:rPr lang="en-US" altLang="zh-CN" sz="2400" b="1" i="1">
                              <a:latin typeface="Cambria Math" panose="02040503050406030204"/>
                            </a:rPr>
                            <m:t>𝑽</m:t>
                          </m:r>
                        </m:e>
                        <m:sub>
                          <m:r>
                            <a:rPr lang="en-US" altLang="zh-CN" sz="2400" b="1" i="1">
                              <a:latin typeface="Cambria Math" panose="02040503050406030204"/>
                            </a:rPr>
                            <m:t>𝒄𝒆</m:t>
                          </m:r>
                        </m:sub>
                      </m:sSub>
                      <m:r>
                        <a:rPr lang="en-US" altLang="zh-CN" sz="2400" b="1" i="1">
                          <a:latin typeface="Cambria Math" panose="02040503050406030204"/>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𝑽</m:t>
                          </m:r>
                        </m:e>
                        <m:sub>
                          <m:r>
                            <a:rPr lang="en-US" altLang="zh-CN" sz="2400" b="1" i="1" smtClean="0">
                              <a:latin typeface="Cambria Math" panose="02040503050406030204" pitchFamily="18" charset="0"/>
                            </a:rPr>
                            <m:t>𝒃𝒆</m:t>
                          </m:r>
                        </m:sub>
                      </m:sSub>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𝟕</m:t>
                      </m:r>
                    </m:oMath>
                  </m:oMathPara>
                </a14:m>
                <a:endParaRPr lang="zh-CN"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1176" y="3168427"/>
                <a:ext cx="4215898" cy="461665"/>
              </a:xfrm>
              <a:prstGeom prst="rect">
                <a:avLst/>
              </a:prstGeom>
              <a:blipFill rotWithShape="1">
                <a:blip r:embed="rId3"/>
                <a:stretch>
                  <a:fillRect l="13" t="-89" r="5" b="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4526987" y="3168426"/>
                <a:ext cx="3935436"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sSub>
                            <m:sSubPr>
                              <m:ctrlPr>
                                <a:rPr lang="en-US" altLang="zh-CN" sz="2400" b="1" i="1">
                                  <a:latin typeface="Cambria Math" panose="02040503050406030204" pitchFamily="18" charset="0"/>
                                </a:rPr>
                              </m:ctrlPr>
                            </m:sSubPr>
                            <m:e>
                              <m:r>
                                <a:rPr lang="en-US" altLang="zh-CN" sz="2400" b="1" i="1">
                                  <a:latin typeface="Cambria Math" panose="02040503050406030204"/>
                                </a:rPr>
                                <m:t>𝑽</m:t>
                              </m:r>
                            </m:e>
                            <m:sub>
                              <m:r>
                                <a:rPr lang="en-US" altLang="zh-CN" sz="2400" b="1" i="1" smtClean="0">
                                  <a:latin typeface="Cambria Math" panose="02040503050406030204" pitchFamily="18" charset="0"/>
                                </a:rPr>
                                <m:t>𝒃𝒄</m:t>
                              </m:r>
                            </m:sub>
                          </m:sSub>
                          <m:r>
                            <a:rPr lang="en-US" altLang="zh-CN" sz="2400" b="1" i="1" smtClean="0">
                              <a:latin typeface="Cambria Math" panose="02040503050406030204" pitchFamily="18" charset="0"/>
                              <a:ea typeface="Cambria Math" panose="02040503050406030204" pitchFamily="18" charset="0"/>
                            </a:rPr>
                            <m:t>&gt;</m:t>
                          </m:r>
                          <m:r>
                            <a:rPr lang="en-US" altLang="zh-CN" sz="2400" b="1" i="1" smtClean="0">
                              <a:latin typeface="Cambria Math" panose="02040503050406030204" pitchFamily="18" charset="0"/>
                            </a:rPr>
                            <m:t>𝟎</m:t>
                          </m:r>
                          <m:r>
                            <a:rPr lang="zh-CN" altLang="en-US" sz="2400" b="1" i="1">
                              <a:latin typeface="Cambria Math" panose="02040503050406030204" pitchFamily="18" charset="0"/>
                            </a:rPr>
                            <m:t>；</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a:latin typeface="Cambria Math" panose="02040503050406030204"/>
                            </a:rPr>
                            <m:t>𝑽</m:t>
                          </m:r>
                        </m:e>
                        <m:sub>
                          <m:r>
                            <a:rPr lang="en-US" altLang="zh-CN" sz="2400" b="1" i="1">
                              <a:latin typeface="Cambria Math" panose="02040503050406030204"/>
                            </a:rPr>
                            <m:t>𝒄𝒆</m:t>
                          </m:r>
                        </m:sub>
                      </m:sSub>
                      <m:r>
                        <a:rPr lang="en-US" altLang="zh-CN" sz="2400" b="1" i="1" smtClean="0">
                          <a:latin typeface="Cambria Math" panose="02040503050406030204" pitchFamily="18" charset="0"/>
                          <a:ea typeface="Cambria Math" panose="02040503050406030204" pitchFamily="18" charset="0"/>
                        </a:rPr>
                        <m:t>&lt;</m:t>
                      </m:r>
                      <m:r>
                        <a:rPr lang="en-US" altLang="zh-CN" sz="2400" b="1" i="1" smtClean="0">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𝟕</m:t>
                      </m:r>
                    </m:oMath>
                  </m:oMathPara>
                </a14:m>
                <a:endParaRPr lang="zh-CN"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4526987" y="3168426"/>
                <a:ext cx="3935436" cy="461665"/>
              </a:xfrm>
              <a:prstGeom prst="rect">
                <a:avLst/>
              </a:prstGeom>
              <a:blipFill rotWithShape="1">
                <a:blip r:embed="rId4"/>
                <a:stretch>
                  <a:fillRect l="-2" t="-89" r="10" b="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6046131" y="4102771"/>
                <a:ext cx="1600438" cy="430887"/>
              </a:xfrm>
              <a:prstGeom prst="rect">
                <a:avLst/>
              </a:prstGeom>
              <a:noFill/>
            </p:spPr>
            <p:txBody>
              <a:bodyPr wrap="none" lIns="0" tIns="0" rIns="0" bIns="0" rtlCol="0">
                <a:spAutoFit/>
              </a:bodyPr>
              <a:lstStyle/>
              <a:p>
                <a:r>
                  <a:rPr lang="zh-CN" altLang="en-US" sz="2800" dirty="0" smtClean="0"/>
                  <a:t>若</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𝐵</m:t>
                        </m:r>
                      </m:sub>
                    </m:sSub>
                    <m:r>
                      <a:rPr lang="en-US" altLang="zh-CN" sz="2800" i="1" smtClean="0">
                        <a:latin typeface="Cambria Math" panose="02040503050406030204" pitchFamily="18" charset="0"/>
                        <a:ea typeface="Cambria Math" panose="02040503050406030204" pitchFamily="18" charset="0"/>
                      </a:rPr>
                      <m:t>&gt;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𝐼</m:t>
                        </m:r>
                      </m:e>
                      <m:sub>
                        <m:r>
                          <a:rPr lang="en-US" altLang="zh-CN" sz="2800" b="0" i="1" smtClean="0">
                            <a:latin typeface="Cambria Math" panose="02040503050406030204" pitchFamily="18" charset="0"/>
                            <a:ea typeface="Cambria Math" panose="02040503050406030204" pitchFamily="18" charset="0"/>
                          </a:rPr>
                          <m:t>𝐵𝑆</m:t>
                        </m:r>
                      </m:sub>
                    </m:sSub>
                  </m:oMath>
                </a14:m>
                <a:endParaRPr lang="zh-CN" altLang="en-US" sz="2800" dirty="0"/>
              </a:p>
            </p:txBody>
          </p:sp>
        </mc:Choice>
        <mc:Fallback>
          <p:sp>
            <p:nvSpPr>
              <p:cNvPr id="11" name="文本框 10"/>
              <p:cNvSpPr txBox="1">
                <a:spLocks noRot="1" noChangeAspect="1" noMove="1" noResize="1" noEditPoints="1" noAdjustHandles="1" noChangeArrowheads="1" noChangeShapeType="1" noTextEdit="1"/>
              </p:cNvSpPr>
              <p:nvPr/>
            </p:nvSpPr>
            <p:spPr>
              <a:xfrm>
                <a:off x="6046131" y="4102771"/>
                <a:ext cx="1600438" cy="430887"/>
              </a:xfrm>
              <a:prstGeom prst="rect">
                <a:avLst/>
              </a:prstGeom>
              <a:blipFill rotWithShape="1">
                <a:blip r:embed="rId5"/>
                <a:stretch>
                  <a:fillRect l="-18" t="-8" r="-5164" b="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6046131" y="4860195"/>
                <a:ext cx="1717650" cy="8799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2800" i="1" smtClean="0">
                          <a:solidFill>
                            <a:prstClr val="black"/>
                          </a:solidFill>
                          <a:latin typeface="Cambria Math" panose="02040503050406030204" pitchFamily="18" charset="0"/>
                        </a:rPr>
                        <m:t>则</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𝑆</m:t>
                      </m:r>
                      <m:r>
                        <a:rPr lang="en-US" altLang="zh-CN" sz="2800" i="1">
                          <a:solidFill>
                            <a:prstClr val="black"/>
                          </a:solidFill>
                          <a:latin typeface="Cambria Math" panose="02040503050406030204" pitchFamily="18" charset="0"/>
                        </a:rPr>
                        <m:t>=</m:t>
                      </m:r>
                      <m:f>
                        <m:fPr>
                          <m:ctrlPr>
                            <a:rPr lang="en-US" altLang="zh-CN" sz="2800" i="1">
                              <a:solidFill>
                                <a:prstClr val="black"/>
                              </a:solidFill>
                              <a:latin typeface="Cambria Math" panose="02040503050406030204" pitchFamily="18" charset="0"/>
                            </a:rPr>
                          </m:ctrlPr>
                        </m:fPr>
                        <m:num>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𝐼</m:t>
                              </m:r>
                            </m:e>
                            <m:sub>
                              <m:r>
                                <a:rPr lang="en-US" altLang="zh-CN" sz="2800" i="1">
                                  <a:solidFill>
                                    <a:prstClr val="black"/>
                                  </a:solidFill>
                                  <a:latin typeface="Cambria Math" panose="02040503050406030204" pitchFamily="18" charset="0"/>
                                </a:rPr>
                                <m:t>𝐵</m:t>
                              </m:r>
                            </m:sub>
                          </m:sSub>
                        </m:num>
                        <m:den>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𝐼</m:t>
                              </m:r>
                            </m:e>
                            <m:sub>
                              <m:r>
                                <a:rPr lang="en-US" altLang="zh-CN" sz="2800" i="1">
                                  <a:solidFill>
                                    <a:prstClr val="black"/>
                                  </a:solidFill>
                                  <a:latin typeface="Cambria Math" panose="02040503050406030204" pitchFamily="18" charset="0"/>
                                </a:rPr>
                                <m:t>𝐵𝑆</m:t>
                              </m:r>
                            </m:sub>
                          </m:sSub>
                        </m:den>
                      </m:f>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6046131" y="4860195"/>
                <a:ext cx="1717650" cy="879921"/>
              </a:xfrm>
              <a:prstGeom prst="rect">
                <a:avLst/>
              </a:prstGeom>
              <a:blipFill rotWithShape="1">
                <a:blip r:embed="rId6"/>
                <a:stretch>
                  <a:fillRect l="-17" t="-61" r="-280"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6200735" y="6066653"/>
                <a:ext cx="2486065" cy="430887"/>
              </a:xfrm>
              <a:prstGeom prst="rect">
                <a:avLst/>
              </a:prstGeom>
              <a:noFill/>
            </p:spPr>
            <p:txBody>
              <a:bodyPr wrap="square" lIns="0" tIns="0" rIns="0" bIns="0" rtlCol="0">
                <a:spAutoFit/>
              </a:bodyPr>
              <a:lstStyle/>
              <a:p>
                <a14:m>
                  <m:oMath xmlns:m="http://schemas.openxmlformats.org/officeDocument/2006/math">
                    <m:r>
                      <a:rPr lang="en-US" altLang="zh-CN" sz="2800" i="1" smtClean="0">
                        <a:solidFill>
                          <a:srgbClr val="FF0000"/>
                        </a:solidFill>
                        <a:latin typeface="Cambria Math" panose="02040503050406030204" pitchFamily="18" charset="0"/>
                      </a:rPr>
                      <m:t>𝑆</m:t>
                    </m:r>
                  </m:oMath>
                </a14:m>
                <a:r>
                  <a:rPr lang="zh-CN" altLang="en-US" sz="2800" dirty="0" smtClean="0">
                    <a:solidFill>
                      <a:srgbClr val="FF0000"/>
                    </a:solidFill>
                  </a:rPr>
                  <a:t>即为饱和深度</a:t>
                </a:r>
                <a:endParaRPr lang="zh-CN" altLang="en-US" sz="2800" dirty="0">
                  <a:solidFill>
                    <a:srgbClr val="FF0000"/>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6200735" y="6066653"/>
                <a:ext cx="2486065" cy="430887"/>
              </a:xfrm>
              <a:prstGeom prst="rect">
                <a:avLst/>
              </a:prstGeom>
              <a:blipFill rotWithShape="1">
                <a:blip r:embed="rId7"/>
                <a:stretch>
                  <a:fillRect l="-24" t="-116"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22524" y="3995315"/>
                <a:ext cx="2154436" cy="430887"/>
              </a:xfrm>
              <a:prstGeom prst="rect">
                <a:avLst/>
              </a:prstGeom>
              <a:noFill/>
            </p:spPr>
            <p:txBody>
              <a:bodyPr wrap="none" lIns="0" tIns="0" rIns="0" bIns="0" rtlCol="0">
                <a:spAutoFit/>
              </a:bodyPr>
              <a:lstStyle/>
              <a:p>
                <a:r>
                  <a:rPr lang="zh-CN" altLang="en-US" sz="2800" dirty="0" smtClean="0"/>
                  <a:t>临界饱和时</a:t>
                </a:r>
                <a14:m>
                  <m:oMath xmlns:m="http://schemas.openxmlformats.org/officeDocument/2006/math">
                    <m:r>
                      <a:rPr lang="zh-CN" altLang="en-US" sz="2800" b="0" i="1" dirty="0">
                        <a:latin typeface="Cambria Math" panose="02040503050406030204" pitchFamily="18" charset="0"/>
                      </a:rPr>
                      <m:t>，</m:t>
                    </m:r>
                  </m:oMath>
                </a14:m>
                <a:endParaRPr lang="zh-CN" altLang="en-US" sz="2800" dirty="0"/>
              </a:p>
            </p:txBody>
          </p:sp>
        </mc:Choice>
        <mc:Fallback>
          <p:sp>
            <p:nvSpPr>
              <p:cNvPr id="14" name="文本框 13"/>
              <p:cNvSpPr txBox="1">
                <a:spLocks noRot="1" noChangeAspect="1" noMove="1" noResize="1" noEditPoints="1" noAdjustHandles="1" noChangeArrowheads="1" noChangeShapeType="1" noTextEdit="1"/>
              </p:cNvSpPr>
              <p:nvPr/>
            </p:nvSpPr>
            <p:spPr>
              <a:xfrm>
                <a:off x="22524" y="3995315"/>
                <a:ext cx="2154436" cy="430887"/>
              </a:xfrm>
              <a:prstGeom prst="rect">
                <a:avLst/>
              </a:prstGeom>
              <a:blipFill rotWithShape="1">
                <a:blip r:embed="rId8"/>
                <a:stretch>
                  <a:fillRect l="-14" t="-123" r="-2821" b="-24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820358" y="4381999"/>
                <a:ext cx="3815596" cy="96943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r>
                            <a:rPr lang="en-US" altLang="zh-CN" sz="2800" i="1" dirty="0">
                              <a:latin typeface="Cambria Math" panose="02040503050406030204" pitchFamily="18" charset="0"/>
                            </a:rPr>
                            <m:t>𝐼</m:t>
                          </m:r>
                        </m:e>
                        <m:sub>
                          <m:r>
                            <a:rPr lang="en-US" altLang="zh-CN" sz="2800" i="1" dirty="0">
                              <a:latin typeface="Cambria Math" panose="02040503050406030204" pitchFamily="18" charset="0"/>
                            </a:rPr>
                            <m:t>𝐶𝑆</m:t>
                          </m:r>
                        </m:sub>
                      </m:sSub>
                      <m:r>
                        <a:rPr lang="en-US" altLang="zh-CN" sz="2800" i="1" dirty="0">
                          <a:latin typeface="Cambria Math" panose="02040503050406030204" pitchFamily="18" charset="0"/>
                          <a:ea typeface="Cambria Math" panose="02040503050406030204" pitchFamily="18" charset="0"/>
                        </a:rPr>
                        <m:t>=</m:t>
                      </m:r>
                      <m:f>
                        <m:fPr>
                          <m:ctrlPr>
                            <a:rPr lang="en-US" altLang="zh-CN" sz="2800" i="1" dirty="0">
                              <a:latin typeface="Cambria Math" panose="02040503050406030204" pitchFamily="18" charset="0"/>
                              <a:ea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b="0" i="1" dirty="0" smtClean="0">
                                  <a:latin typeface="Cambria Math" panose="02040503050406030204" pitchFamily="18" charset="0"/>
                                  <a:ea typeface="Cambria Math" panose="02040503050406030204" pitchFamily="18" charset="0"/>
                                </a:rPr>
                                <m:t>𝑉</m:t>
                              </m:r>
                            </m:e>
                            <m:sub>
                              <m:r>
                                <a:rPr lang="en-US" altLang="zh-CN" sz="2800" b="0" i="1" dirty="0" smtClean="0">
                                  <a:latin typeface="Cambria Math" panose="02040503050406030204" pitchFamily="18" charset="0"/>
                                  <a:ea typeface="Cambria Math" panose="02040503050406030204" pitchFamily="18" charset="0"/>
                                </a:rPr>
                                <m:t>𝐶𝐶</m:t>
                              </m:r>
                            </m:sub>
                          </m:sSub>
                          <m:r>
                            <a:rPr lang="en-US" altLang="zh-CN" sz="2800" b="0" i="1" dirty="0" smtClean="0">
                              <a:latin typeface="Cambria Math" panose="02040503050406030204" pitchFamily="18" charset="0"/>
                              <a:ea typeface="Cambria Math" panose="02040503050406030204" pitchFamily="18" charset="0"/>
                            </a:rPr>
                            <m:t>−</m:t>
                          </m:r>
                          <m:sSub>
                            <m:sSubPr>
                              <m:ctrlPr>
                                <a:rPr lang="en-US" altLang="zh-CN" sz="2800" b="0" i="1" dirty="0" smtClean="0">
                                  <a:latin typeface="Cambria Math" panose="02040503050406030204" pitchFamily="18" charset="0"/>
                                  <a:ea typeface="Cambria Math" panose="02040503050406030204" pitchFamily="18" charset="0"/>
                                </a:rPr>
                              </m:ctrlPr>
                            </m:sSubPr>
                            <m:e>
                              <m:r>
                                <a:rPr lang="en-US" altLang="zh-CN" sz="2800" b="0" i="1" dirty="0" smtClean="0">
                                  <a:latin typeface="Cambria Math" panose="02040503050406030204" pitchFamily="18" charset="0"/>
                                  <a:ea typeface="Cambria Math" panose="02040503050406030204" pitchFamily="18" charset="0"/>
                                </a:rPr>
                                <m:t>𝑉</m:t>
                              </m:r>
                            </m:e>
                            <m:sub>
                              <m:r>
                                <a:rPr lang="en-US" altLang="zh-CN" sz="2800" b="0" i="1" dirty="0" smtClean="0">
                                  <a:latin typeface="Cambria Math" panose="02040503050406030204" pitchFamily="18" charset="0"/>
                                  <a:ea typeface="Cambria Math" panose="02040503050406030204" pitchFamily="18" charset="0"/>
                                </a:rPr>
                                <m:t>𝐵𝐸</m:t>
                              </m:r>
                            </m:sub>
                          </m:sSub>
                          <m:r>
                            <m:rPr>
                              <m:nor/>
                            </m:rPr>
                            <a:rPr lang="zh-CN" altLang="en-US" sz="2800" dirty="0">
                              <a:latin typeface="Cambria Math" panose="02040503050406030204" pitchFamily="18" charset="0"/>
                            </a:rPr>
                            <m:t> </m:t>
                          </m:r>
                        </m:num>
                        <m:den>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𝑅</m:t>
                              </m:r>
                            </m:e>
                            <m:sub>
                              <m:r>
                                <a:rPr lang="en-US" altLang="zh-CN" sz="2800" b="0" i="1" dirty="0" smtClean="0">
                                  <a:latin typeface="Cambria Math" panose="02040503050406030204" pitchFamily="18" charset="0"/>
                                </a:rPr>
                                <m:t>𝐿</m:t>
                              </m:r>
                            </m:sub>
                          </m:sSub>
                        </m:den>
                      </m:f>
                      <m:r>
                        <a:rPr lang="zh-CN" altLang="en-US" sz="2800" i="1" dirty="0" smtClean="0">
                          <a:latin typeface="Cambria Math" panose="02040503050406030204" pitchFamily="18" charset="0"/>
                        </a:rPr>
                        <m:t>≈</m:t>
                      </m:r>
                      <m:f>
                        <m:fPr>
                          <m:ctrlPr>
                            <a:rPr lang="en-US" altLang="zh-CN" sz="2800" i="1" dirty="0">
                              <a:solidFill>
                                <a:prstClr val="black"/>
                              </a:solidFill>
                              <a:latin typeface="Cambria Math" panose="02040503050406030204" pitchFamily="18" charset="0"/>
                              <a:ea typeface="Cambria Math" panose="02040503050406030204" pitchFamily="18" charset="0"/>
                            </a:rPr>
                          </m:ctrlPr>
                        </m:fPr>
                        <m:num>
                          <m:sSub>
                            <m:sSubPr>
                              <m:ctrlPr>
                                <a:rPr lang="en-US" altLang="zh-CN" sz="2800" i="1" dirty="0">
                                  <a:solidFill>
                                    <a:prstClr val="black"/>
                                  </a:solidFill>
                                  <a:latin typeface="Cambria Math" panose="02040503050406030204" pitchFamily="18" charset="0"/>
                                  <a:ea typeface="Cambria Math" panose="02040503050406030204" pitchFamily="18" charset="0"/>
                                </a:rPr>
                              </m:ctrlPr>
                            </m:sSubPr>
                            <m:e>
                              <m:r>
                                <a:rPr lang="en-US" altLang="zh-CN" sz="2800" i="1" dirty="0">
                                  <a:solidFill>
                                    <a:prstClr val="black"/>
                                  </a:solidFill>
                                  <a:latin typeface="Cambria Math" panose="02040503050406030204" pitchFamily="18" charset="0"/>
                                  <a:ea typeface="Cambria Math" panose="02040503050406030204" pitchFamily="18" charset="0"/>
                                </a:rPr>
                                <m:t>𝑉</m:t>
                              </m:r>
                            </m:e>
                            <m:sub>
                              <m:r>
                                <a:rPr lang="en-US" altLang="zh-CN" sz="2800" i="1" dirty="0">
                                  <a:solidFill>
                                    <a:prstClr val="black"/>
                                  </a:solidFill>
                                  <a:latin typeface="Cambria Math" panose="02040503050406030204" pitchFamily="18" charset="0"/>
                                  <a:ea typeface="Cambria Math" panose="02040503050406030204" pitchFamily="18" charset="0"/>
                                </a:rPr>
                                <m:t>𝐶𝐶</m:t>
                              </m:r>
                            </m:sub>
                          </m:sSub>
                          <m:r>
                            <m:rPr>
                              <m:nor/>
                            </m:rPr>
                            <a:rPr lang="zh-CN" altLang="en-US" sz="2800" dirty="0">
                              <a:solidFill>
                                <a:prstClr val="black"/>
                              </a:solidFill>
                              <a:latin typeface="Cambria Math" panose="02040503050406030204" pitchFamily="18" charset="0"/>
                            </a:rPr>
                            <m:t> </m:t>
                          </m:r>
                        </m:num>
                        <m:den>
                          <m:sSub>
                            <m:sSubPr>
                              <m:ctrlPr>
                                <a:rPr lang="en-US" altLang="zh-CN" sz="2800" i="1" dirty="0">
                                  <a:solidFill>
                                    <a:prstClr val="black"/>
                                  </a:solidFill>
                                  <a:latin typeface="Cambria Math" panose="02040503050406030204" pitchFamily="18" charset="0"/>
                                </a:rPr>
                              </m:ctrlPr>
                            </m:sSubPr>
                            <m:e>
                              <m:r>
                                <a:rPr lang="en-US" altLang="zh-CN" sz="2800" i="1" dirty="0">
                                  <a:solidFill>
                                    <a:prstClr val="black"/>
                                  </a:solidFill>
                                  <a:latin typeface="Cambria Math" panose="02040503050406030204" pitchFamily="18" charset="0"/>
                                </a:rPr>
                                <m:t>𝑅</m:t>
                              </m:r>
                            </m:e>
                            <m:sub>
                              <m:r>
                                <a:rPr lang="en-US" altLang="zh-CN" sz="2800" i="1" dirty="0">
                                  <a:solidFill>
                                    <a:prstClr val="black"/>
                                  </a:solidFill>
                                  <a:latin typeface="Cambria Math" panose="02040503050406030204" pitchFamily="18" charset="0"/>
                                </a:rPr>
                                <m:t>𝐿</m:t>
                              </m:r>
                            </m:sub>
                          </m:sSub>
                        </m:den>
                      </m:f>
                    </m:oMath>
                  </m:oMathPara>
                </a14:m>
                <a:endParaRPr lang="zh-CN" altLang="en-US" sz="2800" dirty="0"/>
              </a:p>
            </p:txBody>
          </p:sp>
        </mc:Choice>
        <mc:Fallback>
          <p:sp>
            <p:nvSpPr>
              <p:cNvPr id="15" name="矩形 14"/>
              <p:cNvSpPr>
                <a:spLocks noRot="1" noChangeAspect="1" noMove="1" noResize="1" noEditPoints="1" noAdjustHandles="1" noChangeArrowheads="1" noChangeShapeType="1" noTextEdit="1"/>
              </p:cNvSpPr>
              <p:nvPr/>
            </p:nvSpPr>
            <p:spPr>
              <a:xfrm>
                <a:off x="820358" y="4381999"/>
                <a:ext cx="3815596" cy="969433"/>
              </a:xfrm>
              <a:prstGeom prst="rect">
                <a:avLst/>
              </a:prstGeom>
              <a:blipFill rotWithShape="1">
                <a:blip r:embed="rId9"/>
                <a:stretch>
                  <a:fillRect l="-15" t="-51" r="12"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820358" y="5342269"/>
                <a:ext cx="1776640" cy="96943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rPr>
                          </m:ctrlPr>
                        </m:sSubPr>
                        <m:e>
                          <m:r>
                            <a:rPr lang="en-US" altLang="zh-CN" sz="2800" i="1" dirty="0">
                              <a:latin typeface="Cambria Math" panose="02040503050406030204" pitchFamily="18" charset="0"/>
                            </a:rPr>
                            <m:t>𝐼</m:t>
                          </m:r>
                        </m:e>
                        <m:sub>
                          <m:r>
                            <a:rPr lang="en-US" altLang="zh-CN" sz="2800" b="0" i="1" dirty="0" smtClean="0">
                              <a:latin typeface="Cambria Math" panose="02040503050406030204" pitchFamily="18" charset="0"/>
                            </a:rPr>
                            <m:t>𝐵</m:t>
                          </m:r>
                          <m:r>
                            <a:rPr lang="en-US" altLang="zh-CN" sz="2800" i="1" dirty="0">
                              <a:latin typeface="Cambria Math" panose="02040503050406030204" pitchFamily="18" charset="0"/>
                            </a:rPr>
                            <m:t>𝑆</m:t>
                          </m:r>
                        </m:sub>
                      </m:sSub>
                      <m:r>
                        <a:rPr lang="en-US" altLang="zh-CN" sz="2800" i="1" dirty="0">
                          <a:latin typeface="Cambria Math" panose="02040503050406030204" pitchFamily="18" charset="0"/>
                          <a:ea typeface="Cambria Math" panose="02040503050406030204" pitchFamily="18" charset="0"/>
                        </a:rPr>
                        <m:t>=</m:t>
                      </m:r>
                      <m:f>
                        <m:fPr>
                          <m:ctrlPr>
                            <a:rPr lang="en-US" altLang="zh-CN" sz="2800" i="1" dirty="0">
                              <a:latin typeface="Cambria Math" panose="02040503050406030204" pitchFamily="18" charset="0"/>
                              <a:ea typeface="Cambria Math" panose="02040503050406030204" pitchFamily="18" charset="0"/>
                            </a:rPr>
                          </m:ctrlPr>
                        </m:fPr>
                        <m:num>
                          <m:sSub>
                            <m:sSubPr>
                              <m:ctrlPr>
                                <a:rPr lang="en-US" altLang="zh-CN" sz="2800" i="1" dirty="0">
                                  <a:latin typeface="Cambria Math" panose="02040503050406030204" pitchFamily="18" charset="0"/>
                                  <a:ea typeface="Cambria Math" panose="02040503050406030204" pitchFamily="18" charset="0"/>
                                </a:rPr>
                              </m:ctrlPr>
                            </m:sSubPr>
                            <m:e>
                              <m:r>
                                <a:rPr lang="en-US" altLang="zh-CN" sz="2800" b="0" i="1" dirty="0" smtClean="0">
                                  <a:latin typeface="Cambria Math" panose="02040503050406030204" pitchFamily="18" charset="0"/>
                                  <a:ea typeface="Cambria Math" panose="02040503050406030204" pitchFamily="18" charset="0"/>
                                </a:rPr>
                                <m:t>𝐼</m:t>
                              </m:r>
                            </m:e>
                            <m:sub>
                              <m:r>
                                <a:rPr lang="en-US" altLang="zh-CN" sz="2800" b="0" i="1" dirty="0" smtClean="0">
                                  <a:latin typeface="Cambria Math" panose="02040503050406030204" pitchFamily="18" charset="0"/>
                                  <a:ea typeface="Cambria Math" panose="02040503050406030204" pitchFamily="18" charset="0"/>
                                </a:rPr>
                                <m:t>𝐶𝑆</m:t>
                              </m:r>
                            </m:sub>
                          </m:sSub>
                          <m:r>
                            <m:rPr>
                              <m:nor/>
                            </m:rPr>
                            <a:rPr lang="zh-CN" altLang="en-US" sz="2800" dirty="0">
                              <a:latin typeface="Cambria Math" panose="02040503050406030204" pitchFamily="18" charset="0"/>
                            </a:rPr>
                            <m:t> </m:t>
                          </m:r>
                        </m:num>
                        <m:den>
                          <m:r>
                            <a:rPr lang="zh-CN" altLang="en-US" sz="2800" i="1" dirty="0" smtClean="0">
                              <a:latin typeface="Cambria Math" panose="02040503050406030204" pitchFamily="18" charset="0"/>
                            </a:rPr>
                            <m:t>𝛽</m:t>
                          </m:r>
                        </m:den>
                      </m:f>
                    </m:oMath>
                  </m:oMathPara>
                </a14:m>
                <a:endParaRPr lang="zh-CN" altLang="en-US" sz="2800" dirty="0"/>
              </a:p>
            </p:txBody>
          </p:sp>
        </mc:Choice>
        <mc:Fallback>
          <p:sp>
            <p:nvSpPr>
              <p:cNvPr id="16" name="矩形 15"/>
              <p:cNvSpPr>
                <a:spLocks noRot="1" noChangeAspect="1" noMove="1" noResize="1" noEditPoints="1" noAdjustHandles="1" noChangeArrowheads="1" noChangeShapeType="1" noTextEdit="1"/>
              </p:cNvSpPr>
              <p:nvPr/>
            </p:nvSpPr>
            <p:spPr>
              <a:xfrm>
                <a:off x="820358" y="5342269"/>
                <a:ext cx="1776640" cy="969433"/>
              </a:xfrm>
              <a:prstGeom prst="rect">
                <a:avLst/>
              </a:prstGeom>
              <a:blipFill rotWithShape="1">
                <a:blip r:embed="rId10"/>
                <a:stretch>
                  <a:fillRect l="-32" t="-1" r="27"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23985" y="5449043"/>
                <a:ext cx="1077218" cy="430887"/>
              </a:xfrm>
              <a:prstGeom prst="rect">
                <a:avLst/>
              </a:prstGeom>
              <a:noFill/>
            </p:spPr>
            <p:txBody>
              <a:bodyPr wrap="none" lIns="0" tIns="0" rIns="0" bIns="0" rtlCol="0">
                <a:spAutoFit/>
              </a:bodyPr>
              <a:lstStyle/>
              <a:p>
                <a:r>
                  <a:rPr lang="zh-CN" altLang="en-US" sz="2800" dirty="0" smtClean="0"/>
                  <a:t>此时</a:t>
                </a:r>
                <a14:m>
                  <m:oMath xmlns:m="http://schemas.openxmlformats.org/officeDocument/2006/math">
                    <m:r>
                      <a:rPr lang="zh-CN" altLang="en-US" sz="2800" b="0" i="1" dirty="0">
                        <a:latin typeface="Cambria Math" panose="02040503050406030204" pitchFamily="18" charset="0"/>
                      </a:rPr>
                      <m:t>，</m:t>
                    </m:r>
                  </m:oMath>
                </a14:m>
                <a:endParaRPr lang="zh-CN" altLang="en-US" sz="2800" dirty="0"/>
              </a:p>
            </p:txBody>
          </p:sp>
        </mc:Choice>
        <mc:Fallback>
          <p:sp>
            <p:nvSpPr>
              <p:cNvPr id="17" name="文本框 16"/>
              <p:cNvSpPr txBox="1">
                <a:spLocks noRot="1" noChangeAspect="1" noMove="1" noResize="1" noEditPoints="1" noAdjustHandles="1" noChangeArrowheads="1" noChangeShapeType="1" noTextEdit="1"/>
              </p:cNvSpPr>
              <p:nvPr/>
            </p:nvSpPr>
            <p:spPr>
              <a:xfrm>
                <a:off x="23985" y="5449043"/>
                <a:ext cx="1077218" cy="430887"/>
              </a:xfrm>
              <a:prstGeom prst="rect">
                <a:avLst/>
              </a:prstGeom>
              <a:blipFill rotWithShape="1">
                <a:blip r:embed="rId11"/>
                <a:stretch>
                  <a:fillRect l="-45" t="-25" r="-6592" b="-2545"/>
                </a:stretch>
              </a:blipFill>
            </p:spPr>
            <p:txBody>
              <a:bodyPr/>
              <a:lstStyle/>
              <a:p>
                <a:r>
                  <a:rPr lang="zh-CN" altLang="en-US">
                    <a:noFill/>
                  </a:rPr>
                  <a:t> </a:t>
                </a:r>
              </a:p>
            </p:txBody>
          </p:sp>
        </mc:Fallback>
      </mc:AlternateContent>
      <p:sp>
        <p:nvSpPr>
          <p:cNvPr id="18" name="矩形 17"/>
          <p:cNvSpPr/>
          <p:nvPr/>
        </p:nvSpPr>
        <p:spPr>
          <a:xfrm>
            <a:off x="22524" y="20807"/>
            <a:ext cx="2031325" cy="646331"/>
          </a:xfrm>
          <a:prstGeom prst="rect">
            <a:avLst/>
          </a:prstGeom>
        </p:spPr>
        <p:txBody>
          <a:bodyPr wrap="none">
            <a:spAutoFit/>
          </a:bodyPr>
          <a:lstStyle/>
          <a:p>
            <a:r>
              <a:rPr lang="zh-CN" altLang="en-US" sz="3600" b="1" dirty="0">
                <a:solidFill>
                  <a:srgbClr val="FF0000"/>
                </a:solidFill>
              </a:rPr>
              <a:t>饱和深度</a:t>
            </a:r>
            <a:endParaRPr lang="zh-CN" altLang="en-US" sz="3600" b="1"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sp>
        <p:nvSpPr>
          <p:cNvPr id="4" name="文本框 3"/>
          <p:cNvSpPr txBox="1"/>
          <p:nvPr/>
        </p:nvSpPr>
        <p:spPr>
          <a:xfrm>
            <a:off x="5940152" y="408607"/>
            <a:ext cx="2854749" cy="3693319"/>
          </a:xfrm>
          <a:prstGeom prst="rect">
            <a:avLst/>
          </a:prstGeom>
          <a:noFill/>
        </p:spPr>
        <p:txBody>
          <a:bodyPr wrap="square" rtlCol="0">
            <a:spAutoFit/>
          </a:bodyPr>
          <a:lstStyle/>
          <a:p>
            <a:pPr>
              <a:lnSpc>
                <a:spcPct val="150000"/>
              </a:lnSpc>
            </a:pPr>
            <a:r>
              <a:rPr lang="zh-CN" altLang="en-US" sz="2400" b="1" dirty="0" smtClean="0">
                <a:solidFill>
                  <a:srgbClr val="FF0000"/>
                </a:solidFill>
              </a:rPr>
              <a:t>非饱和开关</a:t>
            </a:r>
            <a:r>
              <a:rPr lang="zh-CN" altLang="en-US" sz="2400" dirty="0" smtClean="0"/>
              <a:t>：截止区和工作区，开关速度快，但对晶体管的参数均匀性要求高，输出电平欠稳定。</a:t>
            </a:r>
            <a:endParaRPr lang="en-US" altLang="zh-CN" sz="2400" dirty="0" smtClean="0"/>
          </a:p>
          <a:p>
            <a:endParaRPr lang="zh-CN" altLang="en-US" dirty="0"/>
          </a:p>
        </p:txBody>
      </p:sp>
      <p:sp>
        <p:nvSpPr>
          <p:cNvPr id="5" name="矩形 4"/>
          <p:cNvSpPr/>
          <p:nvPr/>
        </p:nvSpPr>
        <p:spPr>
          <a:xfrm>
            <a:off x="251520" y="4654513"/>
            <a:ext cx="8759404" cy="1200329"/>
          </a:xfrm>
          <a:prstGeom prst="rect">
            <a:avLst/>
          </a:prstGeom>
        </p:spPr>
        <p:txBody>
          <a:bodyPr wrap="square">
            <a:spAutoFit/>
          </a:bodyPr>
          <a:lstStyle/>
          <a:p>
            <a:pPr>
              <a:lnSpc>
                <a:spcPct val="150000"/>
              </a:lnSpc>
            </a:pPr>
            <a:r>
              <a:rPr lang="zh-CN" altLang="en-US" sz="2400" b="1" dirty="0">
                <a:solidFill>
                  <a:srgbClr val="FF0000"/>
                </a:solidFill>
              </a:rPr>
              <a:t>饱和开关：</a:t>
            </a:r>
            <a:r>
              <a:rPr lang="zh-CN" altLang="en-US" sz="2400" dirty="0"/>
              <a:t>截止区和饱和区，输出电平稳定，对晶体管参数的均匀性要求不高，电路设计简单，只是开关速度慢。</a:t>
            </a:r>
            <a:endParaRPr lang="en-US" altLang="zh-CN" sz="2400" dirty="0"/>
          </a:p>
        </p:txBody>
      </p:sp>
      <p:pic>
        <p:nvPicPr>
          <p:cNvPr id="6" name="图片 5"/>
          <p:cNvPicPr>
            <a:picLocks noChangeAspect="1"/>
          </p:cNvPicPr>
          <p:nvPr/>
        </p:nvPicPr>
        <p:blipFill>
          <a:blip r:embed="rId1"/>
          <a:stretch>
            <a:fillRect/>
          </a:stretch>
        </p:blipFill>
        <p:spPr>
          <a:xfrm>
            <a:off x="467544" y="476672"/>
            <a:ext cx="5224663" cy="36724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sp>
        <p:nvSpPr>
          <p:cNvPr id="3" name="文本框 2"/>
          <p:cNvSpPr txBox="1"/>
          <p:nvPr/>
        </p:nvSpPr>
        <p:spPr>
          <a:xfrm>
            <a:off x="323528" y="188640"/>
            <a:ext cx="3427541" cy="646331"/>
          </a:xfrm>
          <a:prstGeom prst="rect">
            <a:avLst/>
          </a:prstGeom>
          <a:noFill/>
        </p:spPr>
        <p:txBody>
          <a:bodyPr wrap="none" rtlCol="0">
            <a:spAutoFit/>
          </a:bodyPr>
          <a:lstStyle/>
          <a:p>
            <a:r>
              <a:rPr lang="zh-CN" altLang="en-US" sz="3600" b="1" dirty="0" smtClean="0">
                <a:solidFill>
                  <a:srgbClr val="FF0000"/>
                </a:solidFill>
                <a:latin typeface="黑体" panose="02010609060101010101" pitchFamily="49" charset="-122"/>
                <a:ea typeface="黑体" panose="02010609060101010101" pitchFamily="49" charset="-122"/>
              </a:rPr>
              <a:t>提高开关速度：</a:t>
            </a:r>
            <a:endParaRPr lang="en-US" altLang="zh-CN" sz="3600" b="1" dirty="0" smtClean="0">
              <a:solidFill>
                <a:srgbClr val="FF0000"/>
              </a:solidFill>
              <a:latin typeface="黑体" panose="02010609060101010101" pitchFamily="49" charset="-122"/>
              <a:ea typeface="黑体" panose="02010609060101010101" pitchFamily="49" charset="-122"/>
            </a:endParaRPr>
          </a:p>
        </p:txBody>
      </p:sp>
      <p:sp>
        <p:nvSpPr>
          <p:cNvPr id="4" name="矩形 3"/>
          <p:cNvSpPr/>
          <p:nvPr/>
        </p:nvSpPr>
        <p:spPr>
          <a:xfrm>
            <a:off x="467544" y="980728"/>
            <a:ext cx="4572000" cy="1916294"/>
          </a:xfrm>
          <a:prstGeom prst="rect">
            <a:avLst/>
          </a:prstGeom>
        </p:spPr>
        <p:txBody>
          <a:bodyPr>
            <a:spAutoFit/>
          </a:bodyPr>
          <a:lstStyle/>
          <a:p>
            <a:pPr marL="457200" indent="-457200">
              <a:lnSpc>
                <a:spcPct val="200000"/>
              </a:lnSpc>
              <a:buFont typeface="Arial" panose="020B0604020202020204" pitchFamily="34" charset="0"/>
              <a:buChar char="•"/>
            </a:pPr>
            <a:r>
              <a:rPr lang="zh-CN" altLang="en-US" sz="3200" dirty="0"/>
              <a:t>减小面积，减小电容；</a:t>
            </a:r>
            <a:endParaRPr lang="en-US" altLang="zh-CN" sz="3200" dirty="0"/>
          </a:p>
          <a:p>
            <a:pPr marL="457200" indent="-457200">
              <a:lnSpc>
                <a:spcPct val="200000"/>
              </a:lnSpc>
              <a:buFont typeface="Arial" panose="020B0604020202020204" pitchFamily="34" charset="0"/>
              <a:buChar char="•"/>
            </a:pPr>
            <a:r>
              <a:rPr lang="zh-CN" altLang="en-US" sz="3200" dirty="0"/>
              <a:t>掺金，减小少子寿命。</a:t>
            </a:r>
            <a:endParaRPr lang="zh-CN" altLang="en-US" sz="3200" dirty="0"/>
          </a:p>
        </p:txBody>
      </p:sp>
      <p:sp>
        <p:nvSpPr>
          <p:cNvPr id="5" name="矩形 4"/>
          <p:cNvSpPr/>
          <p:nvPr/>
        </p:nvSpPr>
        <p:spPr>
          <a:xfrm>
            <a:off x="395536" y="3140968"/>
            <a:ext cx="2492990" cy="646331"/>
          </a:xfrm>
          <a:prstGeom prst="rect">
            <a:avLst/>
          </a:prstGeom>
        </p:spPr>
        <p:txBody>
          <a:bodyPr wrap="none">
            <a:spAutoFit/>
          </a:bodyPr>
          <a:lstStyle/>
          <a:p>
            <a:r>
              <a:rPr lang="zh-CN" altLang="en-US" sz="3600" dirty="0">
                <a:solidFill>
                  <a:srgbClr val="FF0000"/>
                </a:solidFill>
                <a:latin typeface="黑体" panose="02010609060101010101" pitchFamily="49" charset="-122"/>
                <a:ea typeface="黑体" panose="02010609060101010101" pitchFamily="49" charset="-122"/>
              </a:rPr>
              <a:t>钳位二极管</a:t>
            </a:r>
            <a:endParaRPr lang="zh-CN" altLang="en-US" sz="3600" dirty="0">
              <a:solidFill>
                <a:srgbClr val="FF0000"/>
              </a:solidFill>
              <a:latin typeface="黑体" panose="02010609060101010101" pitchFamily="49" charset="-122"/>
              <a:ea typeface="黑体" panose="02010609060101010101" pitchFamily="49" charset="-122"/>
            </a:endParaRPr>
          </a:p>
        </p:txBody>
      </p:sp>
      <p:pic>
        <p:nvPicPr>
          <p:cNvPr id="6" name="Picture 19" descr="http://t2.gfsstp.com/images?q=tbn:ANd9GcQP9NFLmOn9TtRXfUpm81aUBBYKYuiydFuFsP_GpqPgnsoDc5aFzw">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736" y="3068960"/>
            <a:ext cx="5348332" cy="3397943"/>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6"/>
          <p:cNvSpPr txBox="1">
            <a:spLocks noChangeArrowheads="1"/>
          </p:cNvSpPr>
          <p:nvPr/>
        </p:nvSpPr>
        <p:spPr bwMode="auto">
          <a:xfrm>
            <a:off x="323528" y="4437112"/>
            <a:ext cx="295465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dirty="0"/>
              <a:t>钳位二极管的作用：</a:t>
            </a:r>
            <a:endParaRPr lang="zh-CN" altLang="en-US" dirty="0"/>
          </a:p>
          <a:p>
            <a:pPr eaLnBrk="1" hangingPunct="1">
              <a:lnSpc>
                <a:spcPct val="150000"/>
              </a:lnSpc>
            </a:pPr>
            <a:r>
              <a:rPr lang="zh-CN" altLang="en-US" dirty="0" smtClean="0"/>
              <a:t>分流</a:t>
            </a:r>
            <a:endParaRPr lang="en-US" altLang="zh-CN" dirty="0" smtClean="0"/>
          </a:p>
          <a:p>
            <a:pPr eaLnBrk="1" hangingPunct="1">
              <a:lnSpc>
                <a:spcPct val="150000"/>
              </a:lnSpc>
            </a:pPr>
            <a:r>
              <a:rPr lang="zh-CN" altLang="en-US" dirty="0" smtClean="0"/>
              <a:t>降低</a:t>
            </a:r>
            <a:r>
              <a:rPr lang="en-US" altLang="zh-CN" dirty="0"/>
              <a:t>V</a:t>
            </a:r>
            <a:r>
              <a:rPr lang="en-US" altLang="zh-CN" baseline="-25000" dirty="0"/>
              <a:t>BC</a:t>
            </a:r>
            <a:r>
              <a:rPr lang="en-US" altLang="zh-CN" dirty="0" smtClean="0"/>
              <a:t>: </a:t>
            </a:r>
            <a:r>
              <a:rPr lang="zh-CN" altLang="en-US" dirty="0" smtClean="0"/>
              <a:t>从</a:t>
            </a:r>
            <a:r>
              <a:rPr lang="zh-CN" altLang="en-US" dirty="0"/>
              <a:t>0.6-0.3</a:t>
            </a:r>
            <a:r>
              <a:rPr lang="en-US" altLang="zh-CN" dirty="0"/>
              <a:t>V</a:t>
            </a: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321BE020-EB12-4982-9348-67BE4668B05A}" type="slidenum">
              <a:rPr lang="zh-CN" altLang="en-US"/>
            </a:fld>
            <a:endParaRPr lang="en-US" altLang="zh-CN"/>
          </a:p>
        </p:txBody>
      </p:sp>
      <p:sp>
        <p:nvSpPr>
          <p:cNvPr id="44035" name="Text Box 2"/>
          <p:cNvSpPr txBox="1">
            <a:spLocks noChangeArrowheads="1"/>
          </p:cNvSpPr>
          <p:nvPr/>
        </p:nvSpPr>
        <p:spPr bwMode="auto">
          <a:xfrm>
            <a:off x="395536" y="332656"/>
            <a:ext cx="671408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400" b="1" dirty="0">
                <a:solidFill>
                  <a:srgbClr val="FF0000"/>
                </a:solidFill>
              </a:rPr>
              <a:t>新型高性能双极晶体管：</a:t>
            </a:r>
            <a:endParaRPr lang="zh-CN" altLang="en-US" sz="4400" b="1" dirty="0">
              <a:solidFill>
                <a:srgbClr val="FF0000"/>
              </a:solidFill>
            </a:endParaRPr>
          </a:p>
        </p:txBody>
      </p:sp>
      <p:sp>
        <p:nvSpPr>
          <p:cNvPr id="44037" name="Text Box 4"/>
          <p:cNvSpPr txBox="1">
            <a:spLocks noChangeArrowheads="1"/>
          </p:cNvSpPr>
          <p:nvPr/>
        </p:nvSpPr>
        <p:spPr bwMode="auto">
          <a:xfrm>
            <a:off x="2162968" y="2910859"/>
            <a:ext cx="4801314" cy="2455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Char char="•"/>
            </a:pPr>
            <a:r>
              <a:rPr lang="zh-CN" altLang="en-US" sz="3600" dirty="0">
                <a:latin typeface="+mn-ea"/>
                <a:ea typeface="+mn-ea"/>
              </a:rPr>
              <a:t>异质结晶体管（</a:t>
            </a:r>
            <a:r>
              <a:rPr lang="en-US" altLang="zh-CN" sz="3600" dirty="0">
                <a:latin typeface="+mn-ea"/>
                <a:ea typeface="+mn-ea"/>
              </a:rPr>
              <a:t>HBT）</a:t>
            </a:r>
            <a:endParaRPr lang="en-US" altLang="zh-CN" sz="3600" dirty="0">
              <a:latin typeface="+mn-ea"/>
              <a:ea typeface="+mn-ea"/>
            </a:endParaRPr>
          </a:p>
          <a:p>
            <a:pPr eaLnBrk="1" hangingPunct="1">
              <a:lnSpc>
                <a:spcPct val="150000"/>
              </a:lnSpc>
              <a:buFontTx/>
              <a:buChar char="•"/>
            </a:pPr>
            <a:r>
              <a:rPr lang="zh-CN" altLang="en-US" sz="3600" dirty="0">
                <a:latin typeface="+mn-ea"/>
                <a:ea typeface="+mn-ea"/>
              </a:rPr>
              <a:t>多晶硅发射极晶体管</a:t>
            </a:r>
            <a:endParaRPr lang="zh-CN" altLang="en-US" sz="3600" dirty="0">
              <a:latin typeface="+mn-ea"/>
              <a:ea typeface="+mn-ea"/>
            </a:endParaRPr>
          </a:p>
          <a:p>
            <a:pPr eaLnBrk="1" hangingPunct="1">
              <a:lnSpc>
                <a:spcPct val="150000"/>
              </a:lnSpc>
              <a:buFontTx/>
              <a:buChar char="•"/>
            </a:pPr>
            <a:r>
              <a:rPr lang="zh-CN" altLang="en-US" sz="3600" dirty="0">
                <a:latin typeface="+mn-ea"/>
                <a:ea typeface="+mn-ea"/>
              </a:rPr>
              <a:t>锗硅基区晶体管</a:t>
            </a:r>
            <a:endParaRPr lang="zh-CN" altLang="en-US" sz="3600" dirty="0">
              <a:latin typeface="+mn-ea"/>
              <a:ea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graphicFrame>
        <p:nvGraphicFramePr>
          <p:cNvPr id="3" name="对象 2">
            <a:hlinkClick r:id="" action="ppaction://ole?verb=1"/>
          </p:cNvPr>
          <p:cNvGraphicFramePr>
            <a:graphicFrameLocks noChangeAspect="1"/>
          </p:cNvGraphicFramePr>
          <p:nvPr/>
        </p:nvGraphicFramePr>
        <p:xfrm>
          <a:off x="306388" y="446665"/>
          <a:ext cx="7085013" cy="1150937"/>
        </p:xfrm>
        <a:graphic>
          <a:graphicData uri="http://schemas.openxmlformats.org/presentationml/2006/ole">
            <mc:AlternateContent xmlns:mc="http://schemas.openxmlformats.org/markup-compatibility/2006">
              <mc:Choice xmlns:v="urn:schemas-microsoft-com:vml" Requires="v">
                <p:oleObj spid="_x0000_s64685" name="公式" r:id="rId1" imgW="74980800" imgH="12192000" progId="Equation.3">
                  <p:embed/>
                </p:oleObj>
              </mc:Choice>
              <mc:Fallback>
                <p:oleObj name="公式" r:id="rId1" imgW="74980800" imgH="12192000" progId="Equation.3">
                  <p:embed/>
                  <p:pic>
                    <p:nvPicPr>
                      <p:cNvPr id="0" name="图片 64684"/>
                      <p:cNvPicPr>
                        <a:picLocks noChangeAspect="1" noChangeArrowheads="1"/>
                      </p:cNvPicPr>
                      <p:nvPr/>
                    </p:nvPicPr>
                    <p:blipFill>
                      <a:blip r:embed="rId2"/>
                      <a:srcRect/>
                      <a:stretch>
                        <a:fillRect/>
                      </a:stretch>
                    </p:blipFill>
                    <p:spPr bwMode="auto">
                      <a:xfrm>
                        <a:off x="306388" y="446665"/>
                        <a:ext cx="7085013" cy="1150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a14="http://schemas.microsoft.com/office/drawing/2010/main" Requires="a14">
          <p:sp>
            <p:nvSpPr>
              <p:cNvPr id="6" name="对象 5"/>
              <p:cNvSpPr txBox="1"/>
              <p:nvPr/>
            </p:nvSpPr>
            <p:spPr bwMode="auto">
              <a:xfrm>
                <a:off x="306388" y="2200537"/>
                <a:ext cx="2871787" cy="1463675"/>
              </a:xfrm>
              <a:prstGeom prst="rect">
                <a:avLst/>
              </a:prstGeom>
              <a:noFill/>
            </p:spPr>
            <p:txBody>
              <a:bodyPr>
                <a:normAutofit/>
              </a:bodyPr>
              <a:lstStyle/>
              <a:p>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𝛾</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𝐷</m:t>
                                  </m:r>
                                </m:e>
                                <m:sub>
                                  <m:r>
                                    <a:rPr lang="zh-CN" altLang="en-US" sz="2400" i="1">
                                      <a:solidFill>
                                        <a:srgbClr val="000000"/>
                                      </a:solidFill>
                                      <a:latin typeface="Cambria Math" panose="02040503050406030204" pitchFamily="18" charset="0"/>
                                    </a:rPr>
                                    <m:t>𝑝𝐸</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𝐷</m:t>
                                  </m:r>
                                </m:e>
                                <m:sub>
                                  <m:r>
                                    <a:rPr lang="zh-CN" altLang="en-US" sz="2400" i="1">
                                      <a:solidFill>
                                        <a:srgbClr val="000000"/>
                                      </a:solidFill>
                                      <a:latin typeface="Cambria Math" panose="02040503050406030204" pitchFamily="18" charset="0"/>
                                    </a:rPr>
                                    <m:t>𝑛𝐵</m:t>
                                  </m:r>
                                </m:sub>
                              </m:sSub>
                            </m:den>
                          </m:f>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𝑊</m:t>
                                  </m:r>
                                </m:e>
                                <m:sub>
                                  <m:r>
                                    <a:rPr lang="zh-CN" altLang="en-US" sz="2400" i="1">
                                      <a:solidFill>
                                        <a:srgbClr val="000000"/>
                                      </a:solidFill>
                                      <a:latin typeface="Cambria Math" panose="02040503050406030204" pitchFamily="18" charset="0"/>
                                    </a:rPr>
                                    <m:t>𝐵</m:t>
                                  </m:r>
                                </m:sub>
                              </m:sSub>
                            </m:num>
                            <m:den>
                              <m:sSub>
                                <m:sSubPr>
                                  <m:ctrlPr>
                                    <a:rPr lang="zh-CN" altLang="en-US" sz="2400" i="1">
                                      <a:solidFill>
                                        <a:srgbClr val="000000"/>
                                      </a:solidFill>
                                      <a:latin typeface="Cambria Math" panose="02040503050406030204" pitchFamily="18" charset="0"/>
                                    </a:rPr>
                                  </m:ctrlPr>
                                </m:sSub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𝐿</m:t>
                                      </m:r>
                                    </m:e>
                                    <m:sub>
                                      <m:r>
                                        <a:rPr lang="zh-CN" altLang="en-US" sz="2400" i="1">
                                          <a:solidFill>
                                            <a:srgbClr val="000000"/>
                                          </a:solidFill>
                                          <a:latin typeface="Cambria Math" panose="02040503050406030204" pitchFamily="18" charset="0"/>
                                        </a:rPr>
                                        <m:t>𝑝</m:t>
                                      </m:r>
                                    </m:sub>
                                  </m:sSub>
                                </m:e>
                                <m:sub>
                                  <m:r>
                                    <a:rPr lang="zh-CN" altLang="en-US" sz="2400" i="1">
                                      <a:solidFill>
                                        <a:srgbClr val="000000"/>
                                      </a:solidFill>
                                      <a:latin typeface="Cambria Math" panose="02040503050406030204" pitchFamily="18" charset="0"/>
                                    </a:rPr>
                                    <m:t>𝐸</m:t>
                                  </m:r>
                                </m:sub>
                              </m:sSub>
                            </m:den>
                          </m:f>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𝐵</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𝑁</m:t>
                                  </m:r>
                                </m:e>
                                <m:sub>
                                  <m:r>
                                    <a:rPr lang="zh-CN" altLang="en-US" sz="2400" i="1">
                                      <a:solidFill>
                                        <a:srgbClr val="000000"/>
                                      </a:solidFill>
                                      <a:latin typeface="Cambria Math" panose="02040503050406030204" pitchFamily="18" charset="0"/>
                                    </a:rPr>
                                    <m:t>𝐸</m:t>
                                  </m:r>
                                </m:sub>
                              </m:sSub>
                            </m:den>
                          </m:f>
                        </m:den>
                      </m:f>
                    </m:oMath>
                  </m:oMathPara>
                </a14:m>
                <a:endParaRPr lang="zh-CN" altLang="en-US" sz="2400" dirty="0"/>
              </a:p>
            </p:txBody>
          </p:sp>
        </mc:Choice>
        <mc:Fallback>
          <p:sp>
            <p:nvSpPr>
              <p:cNvPr id="6" name="对象 5"/>
              <p:cNvSpPr txBox="1">
                <a:spLocks noRot="1" noChangeAspect="1" noMove="1" noResize="1" noEditPoints="1" noAdjustHandles="1" noChangeArrowheads="1" noChangeShapeType="1" noTextEdit="1"/>
              </p:cNvSpPr>
              <p:nvPr/>
            </p:nvSpPr>
            <p:spPr bwMode="auto">
              <a:xfrm>
                <a:off x="306388" y="2200537"/>
                <a:ext cx="2871787" cy="1463675"/>
              </a:xfrm>
              <a:prstGeom prst="rect">
                <a:avLst/>
              </a:prstGeom>
              <a:blipFill rotWithShape="1">
                <a:blip r:embed="rId3"/>
                <a:stretch>
                  <a:fillRect l="-11" t="-18"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951241" y="4366406"/>
                <a:ext cx="2880320" cy="2484911"/>
              </a:xfrm>
              <a:prstGeom prst="rect">
                <a:avLst/>
              </a:prstGeom>
            </p:spPr>
            <p:txBody>
              <a:bodyPr wrap="square">
                <a:spAutoFit/>
              </a:bodyPr>
              <a:lstStyle/>
              <a:p>
                <a:pPr eaLnBrk="0" fontAlgn="base" hangingPunct="0">
                  <a:lnSpc>
                    <a:spcPct val="150000"/>
                  </a:lnSpc>
                  <a:spcBef>
                    <a:spcPct val="0"/>
                  </a:spcBef>
                  <a:spcAft>
                    <a:spcPct val="0"/>
                  </a:spcAft>
                </a:pPr>
                <a:r>
                  <a:rPr lang="zh-CN" altLang="en-US" sz="2800" b="1" dirty="0" smtClean="0">
                    <a:solidFill>
                      <a:srgbClr val="0C08B8"/>
                    </a:solidFill>
                    <a:latin typeface="宋体" panose="02010600030101010101" pitchFamily="2" charset="-122"/>
                    <a:cs typeface="Times New Roman" panose="02020603050405020304" pitchFamily="18" charset="0"/>
                  </a:rPr>
                  <a:t>高增益</a:t>
                </a:r>
                <a:r>
                  <a:rPr lang="en-US" altLang="zh-CN" sz="2800" b="1" dirty="0">
                    <a:solidFill>
                      <a:srgbClr val="0C08B8"/>
                    </a:solidFill>
                    <a:latin typeface="宋体" panose="02010600030101010101" pitchFamily="2" charset="-122"/>
                    <a:cs typeface="Times New Roman" panose="02020603050405020304" pitchFamily="18" charset="0"/>
                  </a:rPr>
                  <a:t>,</a:t>
                </a:r>
                <a:r>
                  <a:rPr lang="zh-CN" altLang="en-US" sz="2800" b="1" dirty="0">
                    <a:solidFill>
                      <a:srgbClr val="0C08B8"/>
                    </a:solidFill>
                    <a:latin typeface="宋体" panose="02010600030101010101" pitchFamily="2" charset="-122"/>
                    <a:cs typeface="Times New Roman" panose="02020603050405020304" pitchFamily="18" charset="0"/>
                  </a:rPr>
                  <a:t>大电流：</a:t>
                </a:r>
                <a:endParaRPr lang="en-US" altLang="zh-CN" sz="2800" b="1" dirty="0">
                  <a:solidFill>
                    <a:srgbClr val="0C08B8"/>
                  </a:solidFill>
                  <a:latin typeface="宋体" panose="02010600030101010101" pitchFamily="2" charset="-122"/>
                  <a:cs typeface="Times New Roman" panose="02020603050405020304" pitchFamily="18" charset="0"/>
                </a:endParaRPr>
              </a:p>
              <a:p>
                <a:pPr eaLnBrk="0" fontAlgn="base" hangingPunct="0">
                  <a:lnSpc>
                    <a:spcPct val="150000"/>
                  </a:lnSpc>
                  <a:spcBef>
                    <a:spcPct val="0"/>
                  </a:spcBef>
                  <a:spcAft>
                    <a:spcPct val="0"/>
                  </a:spcAft>
                </a:pPr>
                <a14:m>
                  <m:oMath xmlns:m="http://schemas.openxmlformats.org/officeDocument/2006/math">
                    <m:r>
                      <a:rPr lang="zh-CN" altLang="en-US" sz="2800" b="0" i="1" dirty="0" smtClean="0">
                        <a:solidFill>
                          <a:srgbClr val="FF0000"/>
                        </a:solidFill>
                        <a:latin typeface="Cambria Math" panose="02040503050406030204" pitchFamily="18" charset="0"/>
                      </a:rPr>
                      <m:t>减小</m:t>
                    </m:r>
                    <m:sSub>
                      <m:sSubPr>
                        <m:ctrlPr>
                          <a:rPr lang="zh-CN" altLang="en-US" sz="2400" i="1">
                            <a:solidFill>
                              <a:srgbClr val="FF0000"/>
                            </a:solidFill>
                            <a:latin typeface="Cambria Math" panose="02040503050406030204" pitchFamily="18" charset="0"/>
                          </a:rPr>
                        </m:ctrlPr>
                      </m:sSubPr>
                      <m:e>
                        <m:r>
                          <a:rPr lang="zh-CN" altLang="en-US" sz="2400" b="0" i="1">
                            <a:solidFill>
                              <a:srgbClr val="FF0000"/>
                            </a:solidFill>
                            <a:latin typeface="Cambria Math" panose="02040503050406030204" pitchFamily="18" charset="0"/>
                          </a:rPr>
                          <m:t>𝑊</m:t>
                        </m:r>
                      </m:e>
                      <m:sub>
                        <m:r>
                          <a:rPr lang="zh-CN" altLang="en-US" sz="2400" b="0" i="1">
                            <a:solidFill>
                              <a:srgbClr val="FF0000"/>
                            </a:solidFill>
                            <a:latin typeface="Cambria Math" panose="02040503050406030204" pitchFamily="18" charset="0"/>
                          </a:rPr>
                          <m:t>𝐵</m:t>
                        </m:r>
                      </m:sub>
                    </m:sSub>
                  </m:oMath>
                </a14:m>
                <a:r>
                  <a:rPr lang="en-US" altLang="zh-CN"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    </a:t>
                </a:r>
                <a:endPar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eaLnBrk="0" fontAlgn="base" hangingPunct="0">
                  <a:lnSpc>
                    <a:spcPct val="150000"/>
                  </a:lnSpc>
                  <a:spcBef>
                    <a:spcPct val="0"/>
                  </a:spcBef>
                  <a:spcAft>
                    <a:spcPct val="0"/>
                  </a:spcAft>
                </a:pPr>
                <a:r>
                  <a:rPr lang="zh-CN" altLang="en-US" sz="2400"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降低</a:t>
                </a:r>
                <a14:m>
                  <m:oMath xmlns:m="http://schemas.openxmlformats.org/officeDocument/2006/math">
                    <m:sSub>
                      <m:sSubPr>
                        <m:ctrlPr>
                          <a:rPr lang="zh-CN" altLang="en-US" sz="2400" i="1">
                            <a:solidFill>
                              <a:srgbClr val="FF0000"/>
                            </a:solidFill>
                            <a:latin typeface="Cambria Math" panose="02040503050406030204" pitchFamily="18" charset="0"/>
                          </a:rPr>
                        </m:ctrlPr>
                      </m:sSubPr>
                      <m:e>
                        <m:r>
                          <a:rPr lang="zh-CN" altLang="en-US" sz="2400" b="0" i="1">
                            <a:solidFill>
                              <a:srgbClr val="FF0000"/>
                            </a:solidFill>
                            <a:latin typeface="Cambria Math" panose="02040503050406030204" pitchFamily="18" charset="0"/>
                          </a:rPr>
                          <m:t>𝑁</m:t>
                        </m:r>
                      </m:e>
                      <m:sub>
                        <m:r>
                          <a:rPr lang="zh-CN" altLang="en-US" sz="2400" b="0" i="1">
                            <a:solidFill>
                              <a:srgbClr val="FF0000"/>
                            </a:solidFill>
                            <a:latin typeface="Cambria Math" panose="02040503050406030204" pitchFamily="18" charset="0"/>
                          </a:rPr>
                          <m:t>𝐵</m:t>
                        </m:r>
                      </m:sub>
                    </m:sSub>
                  </m:oMath>
                </a14:m>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    </a:t>
                </a:r>
                <a:endPar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eaLnBrk="0" fontAlgn="base" hangingPunct="0">
                  <a:lnSpc>
                    <a:spcPct val="150000"/>
                  </a:lnSpc>
                  <a:spcBef>
                    <a:spcPct val="0"/>
                  </a:spcBef>
                  <a:spcAft>
                    <a:spcPct val="0"/>
                  </a:spcAft>
                </a:pP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高</a:t>
                </a:r>
                <a14:m>
                  <m:oMath xmlns:m="http://schemas.openxmlformats.org/officeDocument/2006/math">
                    <m:sSub>
                      <m:sSubPr>
                        <m:ctrlPr>
                          <a:rPr lang="zh-CN" altLang="en-US" sz="2400" i="1">
                            <a:solidFill>
                              <a:srgbClr val="FF0000"/>
                            </a:solidFill>
                            <a:latin typeface="Cambria Math" panose="02040503050406030204" pitchFamily="18" charset="0"/>
                          </a:rPr>
                        </m:ctrlPr>
                      </m:sSubPr>
                      <m:e>
                        <m:r>
                          <a:rPr lang="zh-CN" altLang="en-US" sz="2400" b="0" i="1">
                            <a:solidFill>
                              <a:srgbClr val="FF0000"/>
                            </a:solidFill>
                            <a:latin typeface="Cambria Math" panose="02040503050406030204" pitchFamily="18" charset="0"/>
                          </a:rPr>
                          <m:t>𝑁</m:t>
                        </m:r>
                      </m:e>
                      <m:sub>
                        <m:r>
                          <a:rPr lang="zh-CN" altLang="en-US" sz="2400" b="0" i="1">
                            <a:solidFill>
                              <a:srgbClr val="FF0000"/>
                            </a:solidFill>
                            <a:latin typeface="Cambria Math" panose="02040503050406030204" pitchFamily="18" charset="0"/>
                          </a:rPr>
                          <m:t>𝐸</m:t>
                        </m:r>
                      </m:sub>
                    </m:sSub>
                  </m:oMath>
                </a14:m>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solidFill>
                      <a:srgbClr val="FF0000"/>
                    </a:solidFill>
                    <a:latin typeface="黑体" panose="02010609060101010101" pitchFamily="49" charset="-122"/>
                    <a:ea typeface="黑体" panose="02010609060101010101" pitchFamily="49" charset="-122"/>
                  </a:rPr>
                  <a:t> </a:t>
                </a:r>
                <a:endParaRPr lang="zh-CN" altLang="en-US" sz="2400" dirty="0">
                  <a:solidFill>
                    <a:srgbClr val="FF0000"/>
                  </a:solidFill>
                  <a:latin typeface="黑体" panose="02010609060101010101" pitchFamily="49" charset="-122"/>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5951241" y="4366406"/>
                <a:ext cx="2880320" cy="2484911"/>
              </a:xfrm>
              <a:prstGeom prst="rect">
                <a:avLst/>
              </a:prstGeom>
              <a:blipFill rotWithShape="1">
                <a:blip r:embed="rId4"/>
                <a:stretch>
                  <a:fillRect l="-1" t="-6" r="21" b="12"/>
                </a:stretch>
              </a:blipFill>
            </p:spPr>
            <p:txBody>
              <a:bodyPr/>
              <a:lstStyle/>
              <a:p>
                <a:r>
                  <a:rPr lang="zh-CN" altLang="en-US">
                    <a:noFill/>
                  </a:rPr>
                  <a:t> </a:t>
                </a:r>
              </a:p>
            </p:txBody>
          </p:sp>
        </mc:Fallback>
      </mc:AlternateContent>
      <p:graphicFrame>
        <p:nvGraphicFramePr>
          <p:cNvPr id="8" name="对象 7"/>
          <p:cNvGraphicFramePr>
            <a:graphicFrameLocks noChangeAspect="1"/>
          </p:cNvGraphicFramePr>
          <p:nvPr/>
        </p:nvGraphicFramePr>
        <p:xfrm>
          <a:off x="4171397" y="2304550"/>
          <a:ext cx="4210582" cy="1464550"/>
        </p:xfrm>
        <a:graphic>
          <a:graphicData uri="http://schemas.openxmlformats.org/presentationml/2006/ole">
            <mc:AlternateContent xmlns:mc="http://schemas.openxmlformats.org/markup-compatibility/2006">
              <mc:Choice xmlns:v="urn:schemas-microsoft-com:vml" Requires="v">
                <p:oleObj spid="_x0000_s64686" name="公式" r:id="rId5" imgW="1765300" imgH="609600" progId="Equation.KSEE3">
                  <p:embed/>
                </p:oleObj>
              </mc:Choice>
              <mc:Fallback>
                <p:oleObj name="公式" r:id="rId5" imgW="1765300" imgH="609600" progId="Equation.KSEE3">
                  <p:embed/>
                  <p:pic>
                    <p:nvPicPr>
                      <p:cNvPr id="0" name="图片 646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1397" y="2304550"/>
                        <a:ext cx="4210582" cy="1464550"/>
                      </a:xfrm>
                      <a:prstGeom prst="rect">
                        <a:avLst/>
                      </a:prstGeom>
                      <a:noFill/>
                    </p:spPr>
                  </p:pic>
                </p:oleObj>
              </mc:Fallback>
            </mc:AlternateContent>
          </a:graphicData>
        </a:graphic>
      </p:graphicFrame>
      <p:graphicFrame>
        <p:nvGraphicFramePr>
          <p:cNvPr id="10" name="对象 9">
            <a:hlinkClick r:id="" action="ppaction://ole?verb=1"/>
          </p:cNvPr>
          <p:cNvGraphicFramePr>
            <a:graphicFrameLocks noChangeAspect="1"/>
          </p:cNvGraphicFramePr>
          <p:nvPr/>
        </p:nvGraphicFramePr>
        <p:xfrm>
          <a:off x="134122" y="5432511"/>
          <a:ext cx="4005830" cy="830865"/>
        </p:xfrm>
        <a:graphic>
          <a:graphicData uri="http://schemas.openxmlformats.org/presentationml/2006/ole">
            <mc:AlternateContent xmlns:mc="http://schemas.openxmlformats.org/markup-compatibility/2006">
              <mc:Choice xmlns:v="urn:schemas-microsoft-com:vml" Requires="v">
                <p:oleObj spid="_x0000_s64687" name="公式" r:id="rId7" imgW="49987200" imgH="10363200" progId="Equation.3">
                  <p:embed/>
                </p:oleObj>
              </mc:Choice>
              <mc:Fallback>
                <p:oleObj name="公式" r:id="rId7" imgW="49987200" imgH="10363200" progId="Equation.3">
                  <p:embed/>
                  <p:pic>
                    <p:nvPicPr>
                      <p:cNvPr id="0" name="对象 2">
                        <a:hlinkClick r:id="" action="ppaction://ole?verb=1"/>
                      </p:cNvPr>
                      <p:cNvPicPr>
                        <a:picLocks noChangeAspect="1" noChangeArrowheads="1"/>
                      </p:cNvPicPr>
                      <p:nvPr/>
                    </p:nvPicPr>
                    <p:blipFill>
                      <a:blip r:embed="rId8"/>
                      <a:srcRect/>
                      <a:stretch>
                        <a:fillRect/>
                      </a:stretch>
                    </p:blipFill>
                    <p:spPr bwMode="auto">
                      <a:xfrm>
                        <a:off x="134122" y="5432511"/>
                        <a:ext cx="4005830" cy="830865"/>
                      </a:xfrm>
                      <a:prstGeom prst="rect">
                        <a:avLst/>
                      </a:prstGeom>
                      <a:noFill/>
                    </p:spPr>
                  </p:pic>
                </p:oleObj>
              </mc:Fallback>
            </mc:AlternateContent>
          </a:graphicData>
        </a:graphic>
      </p:graphicFrame>
      <p:graphicFrame>
        <p:nvGraphicFramePr>
          <p:cNvPr id="11" name="对象 10">
            <a:hlinkClick r:id="" action="ppaction://ole?verb=1"/>
          </p:cNvPr>
          <p:cNvGraphicFramePr>
            <a:graphicFrameLocks noChangeAspect="1"/>
          </p:cNvGraphicFramePr>
          <p:nvPr/>
        </p:nvGraphicFramePr>
        <p:xfrm>
          <a:off x="134122" y="4049928"/>
          <a:ext cx="3260998" cy="1027680"/>
        </p:xfrm>
        <a:graphic>
          <a:graphicData uri="http://schemas.openxmlformats.org/presentationml/2006/ole">
            <mc:AlternateContent xmlns:mc="http://schemas.openxmlformats.org/markup-compatibility/2006">
              <mc:Choice xmlns:v="urn:schemas-microsoft-com:vml" Requires="v">
                <p:oleObj spid="_x0000_s64688" name="公式" r:id="rId9" imgW="34747200" imgH="10972800" progId="Equation.3">
                  <p:embed/>
                </p:oleObj>
              </mc:Choice>
              <mc:Fallback>
                <p:oleObj name="公式" r:id="rId9" imgW="34747200" imgH="10972800" progId="Equation.3">
                  <p:embed/>
                  <p:pic>
                    <p:nvPicPr>
                      <p:cNvPr id="0" name="对象 3">
                        <a:hlinkClick r:id="" action="ppaction://ole?verb=1"/>
                      </p:cNvPr>
                      <p:cNvPicPr>
                        <a:picLocks noChangeAspect="1" noChangeArrowheads="1"/>
                      </p:cNvPicPr>
                      <p:nvPr/>
                    </p:nvPicPr>
                    <p:blipFill>
                      <a:blip r:embed="rId10"/>
                      <a:srcRect/>
                      <a:stretch>
                        <a:fillRect/>
                      </a:stretch>
                    </p:blipFill>
                    <p:spPr bwMode="auto">
                      <a:xfrm>
                        <a:off x="134122" y="4049928"/>
                        <a:ext cx="3260998" cy="102768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pic>
        <p:nvPicPr>
          <p:cNvPr id="5" name="图片 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79712" y="764704"/>
            <a:ext cx="5544616" cy="3312368"/>
          </a:xfrm>
          <a:prstGeom prst="rect">
            <a:avLst/>
          </a:prstGeom>
          <a:noFill/>
          <a:ln>
            <a:noFill/>
          </a:ln>
        </p:spPr>
      </p:pic>
      <mc:AlternateContent xmlns:mc="http://schemas.openxmlformats.org/markup-compatibility/2006">
        <mc:Choice xmlns:a14="http://schemas.microsoft.com/office/drawing/2010/main" Requires="a14">
          <p:sp>
            <p:nvSpPr>
              <p:cNvPr id="3" name="文本框 2"/>
              <p:cNvSpPr txBox="1"/>
              <p:nvPr/>
            </p:nvSpPr>
            <p:spPr>
              <a:xfrm>
                <a:off x="2195736" y="4581128"/>
                <a:ext cx="2000484"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3600" b="1" i="1" smtClean="0">
                              <a:solidFill>
                                <a:srgbClr val="FF0000"/>
                              </a:solidFill>
                              <a:latin typeface="Cambria Math" panose="02040503050406030204" pitchFamily="18" charset="0"/>
                            </a:rPr>
                          </m:ctrlPr>
                        </m:sSubPr>
                        <m:e>
                          <m:r>
                            <a:rPr lang="zh-CN" altLang="en-US" sz="3600" b="1" i="1">
                              <a:solidFill>
                                <a:srgbClr val="FF0000"/>
                              </a:solidFill>
                              <a:latin typeface="Cambria Math" panose="02040503050406030204" pitchFamily="18" charset="0"/>
                            </a:rPr>
                            <m:t>提高</m:t>
                          </m:r>
                          <m:r>
                            <a:rPr lang="en-US" altLang="zh-CN" sz="3600" b="1" i="1" smtClean="0">
                              <a:solidFill>
                                <a:srgbClr val="FF0000"/>
                              </a:solidFill>
                              <a:latin typeface="Cambria Math" panose="02040503050406030204" pitchFamily="18" charset="0"/>
                            </a:rPr>
                            <m:t>𝑵</m:t>
                          </m:r>
                        </m:e>
                        <m:sub>
                          <m:r>
                            <a:rPr lang="en-US" altLang="zh-CN" sz="3600" b="1" i="1" smtClean="0">
                              <a:solidFill>
                                <a:srgbClr val="FF0000"/>
                              </a:solidFill>
                              <a:latin typeface="Cambria Math" panose="02040503050406030204" pitchFamily="18" charset="0"/>
                            </a:rPr>
                            <m:t>𝑩</m:t>
                          </m:r>
                        </m:sub>
                      </m:sSub>
                    </m:oMath>
                  </m:oMathPara>
                </a14:m>
                <a:endParaRPr lang="en-US" altLang="zh-CN" sz="3600" b="1" dirty="0" smtClean="0">
                  <a:solidFill>
                    <a:srgbClr val="FF0000"/>
                  </a:solidFill>
                  <a:latin typeface="黑体" panose="02010609060101010101" pitchFamily="49" charset="-122"/>
                  <a:ea typeface="黑体" panose="02010609060101010101" pitchFamily="49" charset="-122"/>
                </a:endParaRPr>
              </a:p>
              <a:p>
                <a:pPr>
                  <a:lnSpc>
                    <a:spcPct val="150000"/>
                  </a:lnSpc>
                </a:pPr>
                <a:r>
                  <a:rPr lang="zh-CN" altLang="en-US" sz="3600" b="1" dirty="0" smtClean="0">
                    <a:solidFill>
                      <a:srgbClr val="FF0000"/>
                    </a:solidFill>
                    <a:latin typeface="黑体" panose="02010609060101010101" pitchFamily="49" charset="-122"/>
                    <a:ea typeface="黑体" panose="02010609060101010101" pitchFamily="49" charset="-122"/>
                  </a:rPr>
                  <a:t>增加</a:t>
                </a:r>
                <a14:m>
                  <m:oMath xmlns:m="http://schemas.openxmlformats.org/officeDocument/2006/math">
                    <m:sSub>
                      <m:sSubPr>
                        <m:ctrlPr>
                          <a:rPr lang="en-US" altLang="zh-CN" sz="3600" b="1" i="1" smtClean="0">
                            <a:solidFill>
                              <a:srgbClr val="FF0000"/>
                            </a:solidFill>
                            <a:latin typeface="Cambria Math" panose="02040503050406030204" pitchFamily="18" charset="0"/>
                          </a:rPr>
                        </m:ctrlPr>
                      </m:sSubPr>
                      <m:e>
                        <m:r>
                          <a:rPr lang="en-US" altLang="zh-CN" sz="3600" b="1" i="1" smtClean="0">
                            <a:solidFill>
                              <a:srgbClr val="FF0000"/>
                            </a:solidFill>
                            <a:latin typeface="Cambria Math" panose="02040503050406030204" pitchFamily="18" charset="0"/>
                          </a:rPr>
                          <m:t>𝑾</m:t>
                        </m:r>
                      </m:e>
                      <m:sub>
                        <m:r>
                          <a:rPr lang="en-US" altLang="zh-CN" sz="3600" b="1" i="1" smtClean="0">
                            <a:solidFill>
                              <a:srgbClr val="FF0000"/>
                            </a:solidFill>
                            <a:latin typeface="Cambria Math" panose="02040503050406030204" pitchFamily="18" charset="0"/>
                          </a:rPr>
                          <m:t>𝑩</m:t>
                        </m:r>
                      </m:sub>
                    </m:sSub>
                  </m:oMath>
                </a14:m>
                <a:endParaRPr lang="zh-CN" altLang="en-US" sz="3600" b="1" dirty="0">
                  <a:solidFill>
                    <a:srgbClr val="FF0000"/>
                  </a:solidFill>
                  <a:latin typeface="黑体" panose="02010609060101010101" pitchFamily="49" charset="-122"/>
                  <a:ea typeface="黑体" panose="02010609060101010101" pitchFamily="49"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2195736" y="4581128"/>
                <a:ext cx="2000484" cy="1661993"/>
              </a:xfrm>
              <a:prstGeom prst="rect">
                <a:avLst/>
              </a:prstGeom>
              <a:blipFill rotWithShape="1">
                <a:blip r:embed="rId2"/>
                <a:stretch>
                  <a:fillRect l="-27" t="-14" r="7" b="26"/>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pic>
        <p:nvPicPr>
          <p:cNvPr id="3" name="Picture 2" descr="http://baike.satipm.com/uploads/metal/DD011T021800104.jpg"/>
          <p:cNvPicPr>
            <a:picLocks noChangeAspect="1" noChangeArrowheads="1"/>
          </p:cNvPicPr>
          <p:nvPr/>
        </p:nvPicPr>
        <p:blipFill>
          <a:blip r:embed="rId1"/>
          <a:srcRect/>
          <a:stretch>
            <a:fillRect/>
          </a:stretch>
        </p:blipFill>
        <p:spPr bwMode="auto">
          <a:xfrm>
            <a:off x="276975" y="3421724"/>
            <a:ext cx="5728409" cy="3189398"/>
          </a:xfrm>
          <a:prstGeom prst="rect">
            <a:avLst/>
          </a:prstGeom>
          <a:noFill/>
        </p:spPr>
      </p:pic>
      <p:grpSp>
        <p:nvGrpSpPr>
          <p:cNvPr id="4" name="组合 3"/>
          <p:cNvGrpSpPr/>
          <p:nvPr/>
        </p:nvGrpSpPr>
        <p:grpSpPr>
          <a:xfrm>
            <a:off x="179512" y="116632"/>
            <a:ext cx="4392488" cy="3384376"/>
            <a:chOff x="4817010" y="1244786"/>
            <a:chExt cx="3573300" cy="2908220"/>
          </a:xfrm>
        </p:grpSpPr>
        <p:graphicFrame>
          <p:nvGraphicFramePr>
            <p:cNvPr id="5" name="对象 4"/>
            <p:cNvGraphicFramePr>
              <a:graphicFrameLocks noChangeAspect="1"/>
            </p:cNvGraphicFramePr>
            <p:nvPr/>
          </p:nvGraphicFramePr>
          <p:xfrm>
            <a:off x="4817010" y="1244786"/>
            <a:ext cx="3573300" cy="2827148"/>
          </p:xfrm>
          <a:graphic>
            <a:graphicData uri="http://schemas.openxmlformats.org/presentationml/2006/ole">
              <mc:AlternateContent xmlns:mc="http://schemas.openxmlformats.org/markup-compatibility/2006">
                <mc:Choice xmlns:v="urn:schemas-microsoft-com:vml" Requires="v">
                  <p:oleObj spid="_x0000_s66688" name="BMP 图像" r:id="rId2" imgW="2581275" imgH="2047875" progId="Paint.Picture">
                    <p:embed/>
                  </p:oleObj>
                </mc:Choice>
                <mc:Fallback>
                  <p:oleObj name="BMP 图像" r:id="rId2" imgW="2581275" imgH="2047875" progId="Paint.Picture">
                    <p:embed/>
                    <p:pic>
                      <p:nvPicPr>
                        <p:cNvPr id="0" name="图片 66687"/>
                        <p:cNvPicPr>
                          <a:picLocks noChangeAspect="1" noChangeArrowheads="1"/>
                        </p:cNvPicPr>
                        <p:nvPr/>
                      </p:nvPicPr>
                      <p:blipFill>
                        <a:blip r:embed="rId3"/>
                        <a:srcRect/>
                        <a:stretch>
                          <a:fillRect/>
                        </a:stretch>
                      </p:blipFill>
                      <p:spPr bwMode="auto">
                        <a:xfrm>
                          <a:off x="4817010" y="1244786"/>
                          <a:ext cx="3573300" cy="2827148"/>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6" name="文本框 5"/>
                <p:cNvSpPr txBox="1"/>
                <p:nvPr/>
              </p:nvSpPr>
              <p:spPr>
                <a:xfrm>
                  <a:off x="4896296" y="1633698"/>
                  <a:ext cx="623953" cy="2984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4896296" y="1633698"/>
                  <a:ext cx="623953" cy="298415"/>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5065962" y="3140968"/>
                  <a:ext cx="399084" cy="2984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0</m:t>
                            </m:r>
                          </m:sub>
                        </m:sSub>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5065962" y="3140968"/>
                  <a:ext cx="399084" cy="298415"/>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6057834" y="1802764"/>
                  <a:ext cx="623953" cy="2984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6057834" y="1802764"/>
                  <a:ext cx="623953" cy="298415"/>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7308304" y="3783674"/>
                  <a:ext cx="48660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𝐵</m:t>
                            </m:r>
                          </m:sub>
                        </m:sSub>
                      </m:oMath>
                    </m:oMathPara>
                  </a14:m>
                  <a:endParaRPr lang="zh-CN" altLang="en-US" dirty="0"/>
                </a:p>
              </p:txBody>
            </p:sp>
          </mc:Choice>
          <mc:Fallback>
            <p:sp>
              <p:nvSpPr>
                <p:cNvPr id="9" name="矩形 8"/>
                <p:cNvSpPr>
                  <a:spLocks noRot="1" noChangeAspect="1" noMove="1" noResize="1" noEditPoints="1" noAdjustHandles="1" noChangeArrowheads="1" noChangeShapeType="1" noTextEdit="1"/>
                </p:cNvSpPr>
                <p:nvPr/>
              </p:nvSpPr>
              <p:spPr>
                <a:xfrm>
                  <a:off x="7308304" y="3783674"/>
                  <a:ext cx="486607" cy="369332"/>
                </a:xfrm>
                <a:prstGeom prst="rect">
                  <a:avLst/>
                </a:prstGeom>
                <a:blipFill rotWithShape="1">
                  <a:blip r:embed="rId7"/>
                </a:blipFill>
              </p:spPr>
              <p:txBody>
                <a:bodyPr/>
                <a:lstStyle/>
                <a:p>
                  <a:r>
                    <a:rPr lang="zh-CN" altLang="en-US">
                      <a:noFill/>
                    </a:rPr>
                    <a:t> </a:t>
                  </a:r>
                </a:p>
              </p:txBody>
            </p:sp>
          </mc:Fallback>
        </mc:AlternateContent>
      </p:grpSp>
      <p:graphicFrame>
        <p:nvGraphicFramePr>
          <p:cNvPr id="10" name="对象 9">
            <a:hlinkClick r:id="" action="ppaction://ole?verb=1"/>
          </p:cNvPr>
          <p:cNvGraphicFramePr>
            <a:graphicFrameLocks noChangeAspect="1"/>
          </p:cNvGraphicFramePr>
          <p:nvPr/>
        </p:nvGraphicFramePr>
        <p:xfrm>
          <a:off x="4669463" y="385235"/>
          <a:ext cx="4238993" cy="3115773"/>
        </p:xfrm>
        <a:graphic>
          <a:graphicData uri="http://schemas.openxmlformats.org/presentationml/2006/ole">
            <mc:AlternateContent xmlns:mc="http://schemas.openxmlformats.org/markup-compatibility/2006">
              <mc:Choice xmlns:v="urn:schemas-microsoft-com:vml" Requires="v">
                <p:oleObj spid="_x0000_s66689" name="公式" r:id="rId8" imgW="1397000" imgH="914400" progId="Equation.3">
                  <p:embed/>
                </p:oleObj>
              </mc:Choice>
              <mc:Fallback>
                <p:oleObj name="公式" r:id="rId8" imgW="1397000" imgH="914400" progId="Equation.3">
                  <p:embed/>
                  <p:pic>
                    <p:nvPicPr>
                      <p:cNvPr id="0" name="图片 666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9463" y="385235"/>
                        <a:ext cx="4238993" cy="3115773"/>
                      </a:xfrm>
                      <a:prstGeom prst="rect">
                        <a:avLst/>
                      </a:prstGeom>
                      <a:noFill/>
                    </p:spPr>
                  </p:pic>
                </p:oleObj>
              </mc:Fallback>
            </mc:AlternateContent>
          </a:graphicData>
        </a:graphic>
      </p:graphicFrame>
      <p:graphicFrame>
        <p:nvGraphicFramePr>
          <p:cNvPr id="11" name="对象 10">
            <a:hlinkClick r:id="" action="ppaction://ole?verb=1"/>
          </p:cNvPr>
          <p:cNvGraphicFramePr>
            <a:graphicFrameLocks noChangeAspect="1"/>
          </p:cNvGraphicFramePr>
          <p:nvPr/>
        </p:nvGraphicFramePr>
        <p:xfrm>
          <a:off x="6072166" y="3933056"/>
          <a:ext cx="3071834" cy="774755"/>
        </p:xfrm>
        <a:graphic>
          <a:graphicData uri="http://schemas.openxmlformats.org/presentationml/2006/ole">
            <mc:AlternateContent xmlns:mc="http://schemas.openxmlformats.org/markup-compatibility/2006">
              <mc:Choice xmlns:v="urn:schemas-microsoft-com:vml" Requires="v">
                <p:oleObj spid="_x0000_s66690" name="公式" r:id="rId10" imgW="838200" imgH="241300" progId="Equation.3">
                  <p:embed/>
                </p:oleObj>
              </mc:Choice>
              <mc:Fallback>
                <p:oleObj name="公式" r:id="rId10" imgW="838200" imgH="241300" progId="Equation.3">
                  <p:embed/>
                  <p:pic>
                    <p:nvPicPr>
                      <p:cNvPr id="0" name="图片 6668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2166" y="3933056"/>
                        <a:ext cx="3071834" cy="7747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a14="http://schemas.microsoft.com/office/drawing/2010/main" Requires="a14">
          <p:sp>
            <p:nvSpPr>
              <p:cNvPr id="12" name="文本框 11"/>
              <p:cNvSpPr txBox="1"/>
              <p:nvPr/>
            </p:nvSpPr>
            <p:spPr>
              <a:xfrm>
                <a:off x="6948264" y="5037025"/>
                <a:ext cx="1717586" cy="1567160"/>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3600" b="1" i="1" smtClean="0">
                              <a:solidFill>
                                <a:srgbClr val="FF0000"/>
                              </a:solidFill>
                              <a:latin typeface="Cambria Math" panose="02040503050406030204" pitchFamily="18" charset="0"/>
                            </a:rPr>
                          </m:ctrlPr>
                        </m:sSubPr>
                        <m:e>
                          <m:r>
                            <a:rPr lang="zh-CN" altLang="en-US" sz="3600" b="1" i="1">
                              <a:solidFill>
                                <a:srgbClr val="FF0000"/>
                              </a:solidFill>
                              <a:latin typeface="Cambria Math" panose="02040503050406030204" pitchFamily="18" charset="0"/>
                            </a:rPr>
                            <m:t>提高</m:t>
                          </m:r>
                          <m:r>
                            <a:rPr lang="en-US" altLang="zh-CN" sz="3600" b="1" i="1" smtClean="0">
                              <a:solidFill>
                                <a:srgbClr val="FF0000"/>
                              </a:solidFill>
                              <a:latin typeface="Cambria Math" panose="02040503050406030204" pitchFamily="18" charset="0"/>
                            </a:rPr>
                            <m:t>𝑵</m:t>
                          </m:r>
                        </m:e>
                        <m:sub>
                          <m:r>
                            <a:rPr lang="en-US" altLang="zh-CN" sz="3600" b="1" i="1" smtClean="0">
                              <a:solidFill>
                                <a:srgbClr val="FF0000"/>
                              </a:solidFill>
                              <a:latin typeface="Cambria Math" panose="02040503050406030204" pitchFamily="18" charset="0"/>
                            </a:rPr>
                            <m:t>𝑩</m:t>
                          </m:r>
                        </m:sub>
                      </m:sSub>
                    </m:oMath>
                  </m:oMathPara>
                </a14:m>
                <a:endParaRPr lang="en-US" altLang="zh-CN" sz="3600" b="1" dirty="0" smtClean="0">
                  <a:solidFill>
                    <a:srgbClr val="FF0000"/>
                  </a:solidFill>
                </a:endParaRPr>
              </a:p>
              <a:p>
                <a:pPr>
                  <a:lnSpc>
                    <a:spcPct val="150000"/>
                  </a:lnSpc>
                </a:pPr>
                <a:r>
                  <a:rPr lang="zh-CN" altLang="en-US" sz="3600" b="1" dirty="0" smtClean="0">
                    <a:solidFill>
                      <a:srgbClr val="FF0000"/>
                    </a:solidFill>
                  </a:rPr>
                  <a:t>增加</a:t>
                </a:r>
                <a14:m>
                  <m:oMath xmlns:m="http://schemas.openxmlformats.org/officeDocument/2006/math">
                    <m:sSub>
                      <m:sSubPr>
                        <m:ctrlPr>
                          <a:rPr lang="en-US" altLang="zh-CN" sz="3600" b="1" i="1" smtClean="0">
                            <a:solidFill>
                              <a:srgbClr val="FF0000"/>
                            </a:solidFill>
                            <a:latin typeface="Cambria Math" panose="02040503050406030204" pitchFamily="18" charset="0"/>
                          </a:rPr>
                        </m:ctrlPr>
                      </m:sSubPr>
                      <m:e>
                        <m:r>
                          <a:rPr lang="en-US" altLang="zh-CN" sz="3600" b="1" i="1" smtClean="0">
                            <a:solidFill>
                              <a:srgbClr val="FF0000"/>
                            </a:solidFill>
                            <a:latin typeface="Cambria Math" panose="02040503050406030204" pitchFamily="18" charset="0"/>
                          </a:rPr>
                          <m:t>𝑾</m:t>
                        </m:r>
                      </m:e>
                      <m:sub>
                        <m:r>
                          <a:rPr lang="en-US" altLang="zh-CN" sz="3600" b="1" i="1" smtClean="0">
                            <a:solidFill>
                              <a:srgbClr val="FF0000"/>
                            </a:solidFill>
                            <a:latin typeface="Cambria Math" panose="02040503050406030204" pitchFamily="18" charset="0"/>
                          </a:rPr>
                          <m:t>𝑩</m:t>
                        </m:r>
                      </m:sub>
                    </m:sSub>
                  </m:oMath>
                </a14:m>
                <a:endParaRPr lang="zh-CN" altLang="en-US" sz="3600" b="1" dirty="0"/>
              </a:p>
            </p:txBody>
          </p:sp>
        </mc:Choice>
        <mc:Fallback>
          <p:sp>
            <p:nvSpPr>
              <p:cNvPr id="12" name="文本框 11"/>
              <p:cNvSpPr txBox="1">
                <a:spLocks noRot="1" noChangeAspect="1" noMove="1" noResize="1" noEditPoints="1" noAdjustHandles="1" noChangeArrowheads="1" noChangeShapeType="1" noTextEdit="1"/>
              </p:cNvSpPr>
              <p:nvPr/>
            </p:nvSpPr>
            <p:spPr>
              <a:xfrm>
                <a:off x="6948264" y="5037025"/>
                <a:ext cx="1717586" cy="1567160"/>
              </a:xfrm>
              <a:prstGeom prst="rect">
                <a:avLst/>
              </a:prstGeom>
              <a:blipFill rotWithShape="1">
                <a:blip r:embed="rId12"/>
                <a:stretch>
                  <a:fillRect l="-5" t="-13" r="-1109" b="-3068"/>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79512" y="476673"/>
            <a:ext cx="4165085" cy="3384376"/>
          </a:xfrm>
          <a:prstGeom prst="rect">
            <a:avLst/>
          </a:prstGeom>
        </p:spPr>
      </p:pic>
      <p:pic>
        <p:nvPicPr>
          <p:cNvPr id="6" name="图片 5"/>
          <p:cNvPicPr>
            <a:picLocks noChangeAspect="1"/>
          </p:cNvPicPr>
          <p:nvPr/>
        </p:nvPicPr>
        <p:blipFill>
          <a:blip r:embed="rId2"/>
          <a:stretch>
            <a:fillRect/>
          </a:stretch>
        </p:blipFill>
        <p:spPr>
          <a:xfrm>
            <a:off x="4707294" y="613328"/>
            <a:ext cx="4524741" cy="1249459"/>
          </a:xfrm>
          <a:prstGeom prst="rect">
            <a:avLst/>
          </a:prstGeom>
        </p:spPr>
      </p:pic>
      <p:graphicFrame>
        <p:nvGraphicFramePr>
          <p:cNvPr id="7" name="Object 2"/>
          <p:cNvGraphicFramePr>
            <a:graphicFrameLocks noChangeAspect="1"/>
          </p:cNvGraphicFramePr>
          <p:nvPr/>
        </p:nvGraphicFramePr>
        <p:xfrm>
          <a:off x="407506" y="4149080"/>
          <a:ext cx="8435183" cy="1368152"/>
        </p:xfrm>
        <a:graphic>
          <a:graphicData uri="http://schemas.openxmlformats.org/presentationml/2006/ole">
            <mc:AlternateContent xmlns:mc="http://schemas.openxmlformats.org/markup-compatibility/2006">
              <mc:Choice xmlns:v="urn:schemas-microsoft-com:vml" Requires="v">
                <p:oleObj spid="_x0000_s67628" name="公式" r:id="rId3" imgW="67665600" imgH="10972800" progId="Equation.3">
                  <p:embed/>
                </p:oleObj>
              </mc:Choice>
              <mc:Fallback>
                <p:oleObj name="公式" r:id="rId3" imgW="67665600" imgH="10972800" progId="Equation.3">
                  <p:embed/>
                  <p:pic>
                    <p:nvPicPr>
                      <p:cNvPr id="0" name="图片 67627"/>
                      <p:cNvPicPr>
                        <a:picLocks noChangeAspect="1" noChangeArrowheads="1"/>
                      </p:cNvPicPr>
                      <p:nvPr/>
                    </p:nvPicPr>
                    <p:blipFill>
                      <a:blip r:embed="rId4"/>
                      <a:srcRect/>
                      <a:stretch>
                        <a:fillRect/>
                      </a:stretch>
                    </p:blipFill>
                    <p:spPr bwMode="auto">
                      <a:xfrm>
                        <a:off x="407506" y="4149080"/>
                        <a:ext cx="8435183" cy="1368152"/>
                      </a:xfrm>
                      <a:prstGeom prst="rect">
                        <a:avLst/>
                      </a:prstGeom>
                      <a:solidFill>
                        <a:srgbClr val="CC99FF">
                          <a:alpha val="41176"/>
                        </a:srgbClr>
                      </a:solidFill>
                    </p:spPr>
                  </p:pic>
                </p:oleObj>
              </mc:Fallback>
            </mc:AlternateContent>
          </a:graphicData>
        </a:graphic>
      </p:graphicFrame>
      <mc:AlternateContent xmlns:mc="http://schemas.openxmlformats.org/markup-compatibility/2006">
        <mc:Choice xmlns:a14="http://schemas.microsoft.com/office/drawing/2010/main" Requires="a14">
          <p:sp>
            <p:nvSpPr>
              <p:cNvPr id="8" name="文本框 7"/>
              <p:cNvSpPr txBox="1"/>
              <p:nvPr/>
            </p:nvSpPr>
            <p:spPr>
              <a:xfrm>
                <a:off x="7092280" y="1949613"/>
                <a:ext cx="1717586" cy="1567160"/>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3600" b="1" i="1" smtClean="0">
                              <a:solidFill>
                                <a:srgbClr val="FF0000"/>
                              </a:solidFill>
                              <a:latin typeface="Cambria Math" panose="02040503050406030204" pitchFamily="18" charset="0"/>
                            </a:rPr>
                          </m:ctrlPr>
                        </m:sSubPr>
                        <m:e>
                          <m:r>
                            <a:rPr lang="zh-CN" altLang="en-US" sz="3600" b="1" i="1">
                              <a:solidFill>
                                <a:srgbClr val="FF0000"/>
                              </a:solidFill>
                              <a:latin typeface="Cambria Math" panose="02040503050406030204" pitchFamily="18" charset="0"/>
                            </a:rPr>
                            <m:t>提高</m:t>
                          </m:r>
                          <m:r>
                            <a:rPr lang="en-US" altLang="zh-CN" sz="3600" b="1" i="1" smtClean="0">
                              <a:solidFill>
                                <a:srgbClr val="FF0000"/>
                              </a:solidFill>
                              <a:latin typeface="Cambria Math" panose="02040503050406030204" pitchFamily="18" charset="0"/>
                            </a:rPr>
                            <m:t>𝑵</m:t>
                          </m:r>
                        </m:e>
                        <m:sub>
                          <m:r>
                            <a:rPr lang="en-US" altLang="zh-CN" sz="3600" b="1" i="1" smtClean="0">
                              <a:solidFill>
                                <a:srgbClr val="FF0000"/>
                              </a:solidFill>
                              <a:latin typeface="Cambria Math" panose="02040503050406030204" pitchFamily="18" charset="0"/>
                            </a:rPr>
                            <m:t>𝑩</m:t>
                          </m:r>
                        </m:sub>
                      </m:sSub>
                    </m:oMath>
                  </m:oMathPara>
                </a14:m>
                <a:endParaRPr lang="en-US" altLang="zh-CN" sz="3600" b="1" dirty="0" smtClean="0">
                  <a:solidFill>
                    <a:srgbClr val="FF0000"/>
                  </a:solidFill>
                </a:endParaRPr>
              </a:p>
              <a:p>
                <a:pPr>
                  <a:lnSpc>
                    <a:spcPct val="150000"/>
                  </a:lnSpc>
                </a:pPr>
                <a:r>
                  <a:rPr lang="zh-CN" altLang="en-US" sz="3600" b="1" dirty="0" smtClean="0">
                    <a:solidFill>
                      <a:srgbClr val="FF0000"/>
                    </a:solidFill>
                  </a:rPr>
                  <a:t>增加</a:t>
                </a:r>
                <a14:m>
                  <m:oMath xmlns:m="http://schemas.openxmlformats.org/officeDocument/2006/math">
                    <m:sSub>
                      <m:sSubPr>
                        <m:ctrlPr>
                          <a:rPr lang="en-US" altLang="zh-CN" sz="3600" b="1" i="1" smtClean="0">
                            <a:solidFill>
                              <a:srgbClr val="FF0000"/>
                            </a:solidFill>
                            <a:latin typeface="Cambria Math" panose="02040503050406030204" pitchFamily="18" charset="0"/>
                          </a:rPr>
                        </m:ctrlPr>
                      </m:sSubPr>
                      <m:e>
                        <m:r>
                          <a:rPr lang="en-US" altLang="zh-CN" sz="3600" b="1" i="1" smtClean="0">
                            <a:solidFill>
                              <a:srgbClr val="FF0000"/>
                            </a:solidFill>
                            <a:latin typeface="Cambria Math" panose="02040503050406030204" pitchFamily="18" charset="0"/>
                          </a:rPr>
                          <m:t>𝑾</m:t>
                        </m:r>
                      </m:e>
                      <m:sub>
                        <m:r>
                          <a:rPr lang="en-US" altLang="zh-CN" sz="3600" b="1" i="1" smtClean="0">
                            <a:solidFill>
                              <a:srgbClr val="FF0000"/>
                            </a:solidFill>
                            <a:latin typeface="Cambria Math" panose="02040503050406030204" pitchFamily="18" charset="0"/>
                          </a:rPr>
                          <m:t>𝑩</m:t>
                        </m:r>
                      </m:sub>
                    </m:sSub>
                  </m:oMath>
                </a14:m>
                <a:endParaRPr lang="zh-CN" altLang="en-US" sz="3600" b="1" dirty="0"/>
              </a:p>
            </p:txBody>
          </p:sp>
        </mc:Choice>
        <mc:Fallback>
          <p:sp>
            <p:nvSpPr>
              <p:cNvPr id="8" name="文本框 7"/>
              <p:cNvSpPr txBox="1">
                <a:spLocks noRot="1" noChangeAspect="1" noMove="1" noResize="1" noEditPoints="1" noAdjustHandles="1" noChangeArrowheads="1" noChangeShapeType="1" noTextEdit="1"/>
              </p:cNvSpPr>
              <p:nvPr/>
            </p:nvSpPr>
            <p:spPr>
              <a:xfrm>
                <a:off x="7092280" y="1949613"/>
                <a:ext cx="1717586" cy="1567160"/>
              </a:xfrm>
              <a:prstGeom prst="rect">
                <a:avLst/>
              </a:prstGeom>
              <a:blipFill rotWithShape="1">
                <a:blip r:embed="rId5"/>
                <a:stretch>
                  <a:fillRect l="-35" t="-10" r="-1079" b="-30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407506" y="5892581"/>
                <a:ext cx="2056910"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3600" b="1" i="1" dirty="0">
                          <a:solidFill>
                            <a:srgbClr val="FF0000"/>
                          </a:solidFill>
                          <a:latin typeface="Cambria Math" panose="02040503050406030204" pitchFamily="18" charset="0"/>
                        </a:rPr>
                        <m:t>减小</m:t>
                      </m:r>
                      <m:sSub>
                        <m:sSubPr>
                          <m:ctrlPr>
                            <a:rPr lang="zh-CN" altLang="en-US" sz="3600" b="1" i="1">
                              <a:solidFill>
                                <a:srgbClr val="FF0000"/>
                              </a:solidFill>
                              <a:latin typeface="Cambria Math" panose="02040503050406030204" pitchFamily="18" charset="0"/>
                            </a:rPr>
                          </m:ctrlPr>
                        </m:sSubPr>
                        <m:e>
                          <m:r>
                            <a:rPr lang="zh-CN" altLang="en-US" sz="3600" b="1" i="1">
                              <a:solidFill>
                                <a:srgbClr val="FF0000"/>
                              </a:solidFill>
                              <a:latin typeface="Cambria Math" panose="02040503050406030204" pitchFamily="18" charset="0"/>
                            </a:rPr>
                            <m:t>𝑾</m:t>
                          </m:r>
                        </m:e>
                        <m:sub>
                          <m:r>
                            <a:rPr lang="zh-CN" altLang="en-US" sz="3600" b="1" i="1">
                              <a:solidFill>
                                <a:srgbClr val="FF0000"/>
                              </a:solidFill>
                              <a:latin typeface="Cambria Math" panose="02040503050406030204" pitchFamily="18" charset="0"/>
                            </a:rPr>
                            <m:t>𝑩</m:t>
                          </m:r>
                        </m:sub>
                      </m:sSub>
                    </m:oMath>
                  </m:oMathPara>
                </a14:m>
                <a:endParaRPr lang="zh-CN" altLang="en-US" sz="3600" b="1" dirty="0">
                  <a:latin typeface="黑体" panose="02010609060101010101" pitchFamily="49" charset="-122"/>
                  <a:ea typeface="黑体" panose="02010609060101010101" pitchFamily="49" charset="-122"/>
                </a:endParaRPr>
              </a:p>
            </p:txBody>
          </p:sp>
        </mc:Choice>
        <mc:Fallback>
          <p:sp>
            <p:nvSpPr>
              <p:cNvPr id="3" name="矩形 2"/>
              <p:cNvSpPr>
                <a:spLocks noRot="1" noChangeAspect="1" noMove="1" noResize="1" noEditPoints="1" noAdjustHandles="1" noChangeArrowheads="1" noChangeShapeType="1" noTextEdit="1"/>
              </p:cNvSpPr>
              <p:nvPr/>
            </p:nvSpPr>
            <p:spPr>
              <a:xfrm>
                <a:off x="407506" y="5892581"/>
                <a:ext cx="2056910" cy="646331"/>
              </a:xfrm>
              <a:prstGeom prst="rect">
                <a:avLst/>
              </a:prstGeom>
              <a:blipFill rotWithShape="1">
                <a:blip r:embed="rId6"/>
                <a:stretch>
                  <a:fillRect l="-23" t="-64" r="-464" b="4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D943886D-F1A6-49AE-86D1-08993FFD016C}" type="slidenum">
              <a:rPr lang="zh-CN" altLang="en-US"/>
            </a:fld>
            <a:endParaRPr lang="en-US" altLang="zh-CN"/>
          </a:p>
        </p:txBody>
      </p:sp>
      <p:sp>
        <p:nvSpPr>
          <p:cNvPr id="50179" name="Text Box 2"/>
          <p:cNvSpPr txBox="1">
            <a:spLocks noChangeArrowheads="1"/>
          </p:cNvSpPr>
          <p:nvPr/>
        </p:nvSpPr>
        <p:spPr bwMode="auto">
          <a:xfrm>
            <a:off x="1600200" y="304800"/>
            <a:ext cx="39020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400" b="1">
                <a:solidFill>
                  <a:srgbClr val="FF0000"/>
                </a:solidFill>
              </a:rPr>
              <a:t>异质结晶体管</a:t>
            </a:r>
            <a:endParaRPr lang="zh-CN" altLang="en-US" sz="4400" b="1">
              <a:solidFill>
                <a:srgbClr val="FF0000"/>
              </a:solidFill>
            </a:endParaRPr>
          </a:p>
        </p:txBody>
      </p:sp>
      <p:sp>
        <p:nvSpPr>
          <p:cNvPr id="50180" name="Text Box 3"/>
          <p:cNvSpPr txBox="1">
            <a:spLocks noChangeArrowheads="1"/>
          </p:cNvSpPr>
          <p:nvPr/>
        </p:nvSpPr>
        <p:spPr bwMode="auto">
          <a:xfrm>
            <a:off x="611560" y="1526274"/>
            <a:ext cx="808362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异质结：不同材料之间形成的</a:t>
            </a:r>
            <a:r>
              <a:rPr lang="en-US" altLang="zh-CN" dirty="0" err="1"/>
              <a:t>pn</a:t>
            </a:r>
            <a:r>
              <a:rPr lang="en-US" altLang="zh-CN" dirty="0"/>
              <a:t> </a:t>
            </a:r>
            <a:r>
              <a:rPr lang="zh-CN" altLang="en-US" dirty="0"/>
              <a:t>结，具有许多独特的性质，在光电器件，量子效应器件及双极晶体管中有重要应用 </a:t>
            </a:r>
            <a:endParaRPr lang="zh-CN" altLang="en-US" dirty="0"/>
          </a:p>
        </p:txBody>
      </p:sp>
      <p:sp>
        <p:nvSpPr>
          <p:cNvPr id="50181" name="Text Box 4"/>
          <p:cNvSpPr txBox="1">
            <a:spLocks noChangeArrowheads="1"/>
          </p:cNvSpPr>
          <p:nvPr/>
        </p:nvSpPr>
        <p:spPr bwMode="auto">
          <a:xfrm>
            <a:off x="611560" y="2899727"/>
            <a:ext cx="838842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发展概况：</a:t>
            </a:r>
            <a:endParaRPr lang="zh-CN" altLang="en-US" dirty="0"/>
          </a:p>
          <a:p>
            <a:pPr eaLnBrk="1" hangingPunct="1"/>
            <a:r>
              <a:rPr lang="zh-CN" altLang="en-US" dirty="0"/>
              <a:t>19世纪50年代中期，</a:t>
            </a:r>
            <a:r>
              <a:rPr lang="en-US" altLang="zh-CN" dirty="0" err="1"/>
              <a:t>H.Kroemr</a:t>
            </a:r>
            <a:r>
              <a:rPr lang="zh-CN" altLang="en-US" dirty="0"/>
              <a:t>提出宽带隙材料作为发射区的</a:t>
            </a:r>
            <a:r>
              <a:rPr lang="en-US" altLang="zh-CN" dirty="0"/>
              <a:t>HBT</a:t>
            </a:r>
            <a:r>
              <a:rPr lang="zh-CN" altLang="en-US" dirty="0"/>
              <a:t>技术可提高晶体管的频率特性</a:t>
            </a:r>
            <a:endParaRPr lang="zh-CN" altLang="en-US" dirty="0"/>
          </a:p>
          <a:p>
            <a:pPr eaLnBrk="1" hangingPunct="1"/>
            <a:r>
              <a:rPr lang="zh-CN" altLang="en-US" dirty="0"/>
              <a:t>1986年前后，</a:t>
            </a:r>
            <a:r>
              <a:rPr lang="en-US" altLang="zh-CN" dirty="0"/>
              <a:t>IBM</a:t>
            </a:r>
            <a:r>
              <a:rPr lang="zh-CN" altLang="en-US" dirty="0"/>
              <a:t>公司的</a:t>
            </a:r>
            <a:r>
              <a:rPr lang="en-US" altLang="zh-CN" dirty="0"/>
              <a:t>Bernard, </a:t>
            </a:r>
            <a:r>
              <a:rPr lang="en-US" altLang="zh-CN" dirty="0" err="1"/>
              <a:t>S.Meyerson</a:t>
            </a:r>
            <a:r>
              <a:rPr lang="zh-CN" altLang="en-US" dirty="0"/>
              <a:t>等人利用</a:t>
            </a:r>
            <a:endParaRPr lang="zh-CN" altLang="en-US" dirty="0"/>
          </a:p>
          <a:p>
            <a:pPr eaLnBrk="1" hangingPunct="1"/>
            <a:r>
              <a:rPr lang="zh-CN" altLang="en-US" dirty="0"/>
              <a:t>　　　　　　　　　</a:t>
            </a:r>
            <a:r>
              <a:rPr lang="en-US" altLang="zh-CN" dirty="0"/>
              <a:t>UHV/CVD</a:t>
            </a:r>
            <a:r>
              <a:rPr lang="zh-CN" altLang="en-US" dirty="0"/>
              <a:t>技术制备了</a:t>
            </a:r>
            <a:r>
              <a:rPr lang="en-US" altLang="zh-CN" dirty="0"/>
              <a:t>Si</a:t>
            </a:r>
            <a:r>
              <a:rPr lang="en-US" altLang="zh-CN" baseline="-25000" dirty="0"/>
              <a:t>(1-x) </a:t>
            </a:r>
            <a:r>
              <a:rPr lang="en-US" altLang="zh-CN" dirty="0" err="1"/>
              <a:t>Ge</a:t>
            </a:r>
            <a:r>
              <a:rPr lang="en-US" altLang="zh-CN" baseline="-25000" dirty="0" err="1"/>
              <a:t>x</a:t>
            </a:r>
            <a:endParaRPr lang="en-US" altLang="zh-CN" baseline="-25000" dirty="0"/>
          </a:p>
          <a:p>
            <a:pPr eaLnBrk="1" hangingPunct="1"/>
            <a:r>
              <a:rPr lang="en-US" altLang="zh-CN" baseline="-25000" dirty="0"/>
              <a:t> </a:t>
            </a:r>
            <a:r>
              <a:rPr lang="en-US" altLang="zh-CN" dirty="0"/>
              <a:t>1987</a:t>
            </a:r>
            <a:r>
              <a:rPr lang="zh-CN" altLang="en-US" dirty="0"/>
              <a:t>年，</a:t>
            </a:r>
            <a:r>
              <a:rPr lang="en-US" altLang="zh-CN" dirty="0"/>
              <a:t>IBM　</a:t>
            </a:r>
            <a:r>
              <a:rPr lang="en-US" altLang="zh-CN" dirty="0" err="1"/>
              <a:t>S.S.Luyer</a:t>
            </a:r>
            <a:r>
              <a:rPr lang="zh-CN" altLang="en-US" dirty="0"/>
              <a:t>等人，</a:t>
            </a:r>
            <a:r>
              <a:rPr lang="en-US" altLang="zh-CN" dirty="0" err="1"/>
              <a:t>SiGe</a:t>
            </a:r>
            <a:r>
              <a:rPr lang="zh-CN" altLang="en-US" dirty="0"/>
              <a:t>晶体管 </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9044" y="3876057"/>
            <a:ext cx="4752827" cy="2880320"/>
          </a:xfrm>
          <a:prstGeom prst="rect">
            <a:avLst/>
          </a:prstGeom>
        </p:spPr>
      </p:pic>
      <p:pic>
        <p:nvPicPr>
          <p:cNvPr id="4" name="图片 3"/>
          <p:cNvPicPr>
            <a:picLocks noChangeAspect="1"/>
          </p:cNvPicPr>
          <p:nvPr/>
        </p:nvPicPr>
        <p:blipFill>
          <a:blip r:embed="rId2"/>
          <a:stretch>
            <a:fillRect/>
          </a:stretch>
        </p:blipFill>
        <p:spPr>
          <a:xfrm>
            <a:off x="107504" y="101623"/>
            <a:ext cx="3480692" cy="3566659"/>
          </a:xfrm>
          <a:prstGeom prst="rect">
            <a:avLst/>
          </a:prstGeom>
        </p:spPr>
      </p:pic>
      <p:pic>
        <p:nvPicPr>
          <p:cNvPr id="11" name="图片 10"/>
          <p:cNvPicPr>
            <a:picLocks noChangeAspect="1"/>
          </p:cNvPicPr>
          <p:nvPr/>
        </p:nvPicPr>
        <p:blipFill>
          <a:blip r:embed="rId3"/>
          <a:stretch>
            <a:fillRect/>
          </a:stretch>
        </p:blipFill>
        <p:spPr>
          <a:xfrm>
            <a:off x="4699744" y="404664"/>
            <a:ext cx="4144117" cy="574234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sp>
        <p:nvSpPr>
          <p:cNvPr id="3" name="矩形 2"/>
          <p:cNvSpPr/>
          <p:nvPr/>
        </p:nvSpPr>
        <p:spPr>
          <a:xfrm>
            <a:off x="251520" y="476672"/>
            <a:ext cx="8502804" cy="5632311"/>
          </a:xfrm>
          <a:prstGeom prst="rect">
            <a:avLst/>
          </a:prstGeom>
        </p:spPr>
        <p:txBody>
          <a:bodyPr wrap="square">
            <a:spAutoFit/>
          </a:bodyPr>
          <a:lstStyle/>
          <a:p>
            <a:pPr algn="just">
              <a:lnSpc>
                <a:spcPct val="150000"/>
              </a:lnSpc>
            </a:pPr>
            <a:r>
              <a:rPr lang="en-US" altLang="zh-CN" sz="2400" dirty="0"/>
              <a:t>The </a:t>
            </a:r>
            <a:r>
              <a:rPr lang="en-US" altLang="zh-CN" sz="2400" b="1" dirty="0"/>
              <a:t>heterojunction bipolar transistor</a:t>
            </a:r>
            <a:r>
              <a:rPr lang="en-US" altLang="zh-CN" sz="2400" dirty="0"/>
              <a:t> (</a:t>
            </a:r>
            <a:r>
              <a:rPr lang="en-US" altLang="zh-CN" sz="2400" b="1" dirty="0"/>
              <a:t>HBT</a:t>
            </a:r>
            <a:r>
              <a:rPr lang="en-US" altLang="zh-CN" sz="2400" dirty="0"/>
              <a:t>) is a type of </a:t>
            </a:r>
            <a:r>
              <a:rPr lang="en-US" altLang="zh-CN" sz="2400" dirty="0">
                <a:hlinkClick r:id="rId1" tooltip="Bipolar junction transistor"/>
              </a:rPr>
              <a:t>bipolar junction transistor</a:t>
            </a:r>
            <a:r>
              <a:rPr lang="en-US" altLang="zh-CN" sz="2400" dirty="0"/>
              <a:t> (BJT) which uses differing semiconductor materials for the emitter and base regions, creating a </a:t>
            </a:r>
            <a:r>
              <a:rPr lang="en-US" altLang="zh-CN" sz="2400" dirty="0">
                <a:hlinkClick r:id="rId2" tooltip="Heterojunction"/>
              </a:rPr>
              <a:t>heterojunction</a:t>
            </a:r>
            <a:r>
              <a:rPr lang="en-US" altLang="zh-CN" sz="2400" dirty="0"/>
              <a:t>. The HBT improves on the BJT in that it can handle signals of very high frequencies, up to several hundred </a:t>
            </a:r>
            <a:r>
              <a:rPr lang="en-US" altLang="zh-CN" sz="2400" dirty="0">
                <a:hlinkClick r:id="rId3" tooltip="Gigahertz"/>
              </a:rPr>
              <a:t>GHz</a:t>
            </a:r>
            <a:r>
              <a:rPr lang="en-US" altLang="zh-CN" sz="2400" dirty="0"/>
              <a:t>. It is commonly used in modern ultrafast circuits, mostly radio-frequency (RF) systems, and in applications requiring a high power efficiency, such as RF power amplifiers in cellular phones. The idea of employing a heterojunction is as old as the conventional BJT, dating back to a patent from 1951.</a:t>
            </a:r>
            <a:endParaRPr lang="zh-CN" alt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sp>
        <p:nvSpPr>
          <p:cNvPr id="3" name="矩形 2"/>
          <p:cNvSpPr/>
          <p:nvPr/>
        </p:nvSpPr>
        <p:spPr>
          <a:xfrm>
            <a:off x="107504" y="470097"/>
            <a:ext cx="8640960" cy="6387903"/>
          </a:xfrm>
          <a:prstGeom prst="rect">
            <a:avLst/>
          </a:prstGeom>
        </p:spPr>
        <p:txBody>
          <a:bodyPr wrap="square">
            <a:spAutoFit/>
          </a:bodyPr>
          <a:lstStyle/>
          <a:p>
            <a:pPr algn="just">
              <a:lnSpc>
                <a:spcPct val="114000"/>
              </a:lnSpc>
            </a:pPr>
            <a:r>
              <a:rPr lang="en-US" altLang="zh-CN" sz="2000" dirty="0"/>
              <a:t>The principal difference between the BJT and HBT is in the use of differing semiconductor materials for the emitter-base junction and the base-collector junction, creating a heterojunction. The effect is to limit the injection of holes from the base into the emitter region, since the potential barrier in the valence band is higher than in the conduction band. Unlike BJT technology, this allows a high doping density to be used in the base, reducing the base resistance while maintaining gain. The efficiency of the heterojunction is measured by the Kroemer factor,</a:t>
            </a:r>
            <a:r>
              <a:rPr lang="en-US" altLang="zh-CN" sz="2000" baseline="30000" dirty="0">
                <a:hlinkClick r:id="rId1"/>
              </a:rPr>
              <a:t>[2]</a:t>
            </a:r>
            <a:r>
              <a:rPr lang="en-US" altLang="zh-CN" sz="2000" dirty="0"/>
              <a:t> named after </a:t>
            </a:r>
            <a:r>
              <a:rPr lang="en-US" altLang="zh-CN" sz="2000" dirty="0">
                <a:hlinkClick r:id="rId2" tooltip="Herbert Kroemer"/>
              </a:rPr>
              <a:t>Herbert Kroemer</a:t>
            </a:r>
            <a:r>
              <a:rPr lang="en-US" altLang="zh-CN" sz="2000" dirty="0"/>
              <a:t> who was awarded a </a:t>
            </a:r>
            <a:r>
              <a:rPr lang="en-US" altLang="zh-CN" sz="2000" dirty="0">
                <a:hlinkClick r:id="rId3" tooltip="Nobel Prize"/>
              </a:rPr>
              <a:t>Nobel Prize</a:t>
            </a:r>
            <a:r>
              <a:rPr lang="en-US" altLang="zh-CN" sz="2000" dirty="0"/>
              <a:t> for his work in this field in 2000 at the University of California, Santa Barbara.</a:t>
            </a:r>
            <a:endParaRPr lang="en-US" altLang="zh-CN" sz="2000" dirty="0"/>
          </a:p>
          <a:p>
            <a:pPr algn="just">
              <a:lnSpc>
                <a:spcPct val="114000"/>
              </a:lnSpc>
            </a:pPr>
            <a:r>
              <a:rPr lang="en-US" altLang="zh-CN" sz="2000" dirty="0"/>
              <a:t>Materials used for the substrate include silicon, gallium arsenide, and </a:t>
            </a:r>
            <a:r>
              <a:rPr lang="en-US" altLang="zh-CN" sz="2000" dirty="0">
                <a:hlinkClick r:id="rId4" tooltip="Indium phosphide"/>
              </a:rPr>
              <a:t>indium phosphide</a:t>
            </a:r>
            <a:r>
              <a:rPr lang="en-US" altLang="zh-CN" sz="2000" dirty="0"/>
              <a:t>, while silicon / </a:t>
            </a:r>
            <a:r>
              <a:rPr lang="en-US" altLang="zh-CN" sz="2000" dirty="0">
                <a:hlinkClick r:id="rId5" tooltip="SiGe"/>
              </a:rPr>
              <a:t>silicon-germanium alloys</a:t>
            </a:r>
            <a:r>
              <a:rPr lang="en-US" altLang="zh-CN" sz="2000" dirty="0"/>
              <a:t>, </a:t>
            </a:r>
            <a:r>
              <a:rPr lang="en-US" altLang="zh-CN" sz="2000" dirty="0" err="1">
                <a:hlinkClick r:id="rId6" tooltip="Aluminium gallium arsenide"/>
              </a:rPr>
              <a:t>aluminium</a:t>
            </a:r>
            <a:r>
              <a:rPr lang="en-US" altLang="zh-CN" sz="2000" dirty="0">
                <a:hlinkClick r:id="rId6" tooltip="Aluminium gallium arsenide"/>
              </a:rPr>
              <a:t> gallium arsenide</a:t>
            </a:r>
            <a:r>
              <a:rPr lang="en-US" altLang="zh-CN" sz="2000" dirty="0"/>
              <a:t> / gallium arsenide, and </a:t>
            </a:r>
            <a:r>
              <a:rPr lang="en-US" altLang="zh-CN" sz="2000" dirty="0">
                <a:hlinkClick r:id="rId4" tooltip="Indium phosphide"/>
              </a:rPr>
              <a:t>indium phosphide</a:t>
            </a:r>
            <a:r>
              <a:rPr lang="en-US" altLang="zh-CN" sz="2000" dirty="0"/>
              <a:t> / </a:t>
            </a:r>
            <a:r>
              <a:rPr lang="en-US" altLang="zh-CN" sz="2000" dirty="0">
                <a:hlinkClick r:id="rId7" tooltip="Indium gallium arsenide"/>
              </a:rPr>
              <a:t>indium gallium arsenide</a:t>
            </a:r>
            <a:r>
              <a:rPr lang="en-US" altLang="zh-CN" sz="2000" dirty="0"/>
              <a:t> are used for the epitaxial layers. Wide-</a:t>
            </a:r>
            <a:r>
              <a:rPr lang="en-US" altLang="zh-CN" sz="2000" dirty="0">
                <a:hlinkClick r:id="rId8" tooltip="Bandgap"/>
              </a:rPr>
              <a:t>bandgap</a:t>
            </a:r>
            <a:r>
              <a:rPr lang="en-US" altLang="zh-CN" sz="2000" dirty="0"/>
              <a:t> semiconductors are especially promising, e.g. </a:t>
            </a:r>
            <a:r>
              <a:rPr lang="en-US" altLang="zh-CN" sz="2000" dirty="0">
                <a:hlinkClick r:id="rId9" tooltip="Gallium nitride"/>
              </a:rPr>
              <a:t>gallium nitride</a:t>
            </a:r>
            <a:r>
              <a:rPr lang="en-US" altLang="zh-CN" sz="2000" dirty="0"/>
              <a:t> and </a:t>
            </a:r>
            <a:r>
              <a:rPr lang="en-US" altLang="zh-CN" sz="2000" dirty="0">
                <a:hlinkClick r:id="rId10" tooltip="Indium gallium nitride"/>
              </a:rPr>
              <a:t>indium gallium nitride</a:t>
            </a:r>
            <a:r>
              <a:rPr lang="en-US" altLang="zh-CN" sz="2000" dirty="0"/>
              <a:t>.</a:t>
            </a:r>
            <a:endParaRPr lang="en-US" altLang="zh-CN" sz="2000" dirty="0"/>
          </a:p>
          <a:p>
            <a:pPr algn="just">
              <a:lnSpc>
                <a:spcPct val="114000"/>
              </a:lnSpc>
            </a:pPr>
            <a:r>
              <a:rPr lang="en-US" altLang="zh-CN" sz="2000" dirty="0"/>
              <a:t>In </a:t>
            </a:r>
            <a:r>
              <a:rPr lang="en-US" altLang="zh-CN" sz="2000" dirty="0" err="1">
                <a:hlinkClick r:id="rId5" tooltip="SiGe"/>
              </a:rPr>
              <a:t>SiGe</a:t>
            </a:r>
            <a:r>
              <a:rPr lang="en-US" altLang="zh-CN" sz="2000" dirty="0"/>
              <a:t> graded </a:t>
            </a:r>
            <a:r>
              <a:rPr lang="en-US" altLang="zh-CN" sz="2000" dirty="0" err="1"/>
              <a:t>heterostructure</a:t>
            </a:r>
            <a:r>
              <a:rPr lang="en-US" altLang="zh-CN" sz="2000" dirty="0"/>
              <a:t> transistors, the amount of germanium in the base is graded, making the bandgap narrower at the collector than at the emitter. That tapering of the bandgap leads to a field-assisted transport in the base, which speeds transport through the base and increases frequency response.</a:t>
            </a:r>
            <a:endParaRPr lang="en-US" altLang="zh-CN" sz="2000" dirty="0">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sp>
        <p:nvSpPr>
          <p:cNvPr id="3" name="矩形 2"/>
          <p:cNvSpPr/>
          <p:nvPr/>
        </p:nvSpPr>
        <p:spPr>
          <a:xfrm>
            <a:off x="215900" y="332656"/>
            <a:ext cx="4145984" cy="5632311"/>
          </a:xfrm>
          <a:prstGeom prst="rect">
            <a:avLst/>
          </a:prstGeom>
        </p:spPr>
        <p:txBody>
          <a:bodyPr wrap="square">
            <a:spAutoFit/>
          </a:bodyPr>
          <a:lstStyle/>
          <a:p>
            <a:pPr algn="just">
              <a:lnSpc>
                <a:spcPct val="150000"/>
              </a:lnSpc>
            </a:pPr>
            <a:r>
              <a:rPr lang="en-US" altLang="zh-CN" sz="2000" b="1" dirty="0" smtClean="0">
                <a:solidFill>
                  <a:srgbClr val="222222"/>
                </a:solidFill>
                <a:latin typeface="Arial" panose="020B0604020202020204" pitchFamily="34" charset="0"/>
              </a:rPr>
              <a:t>Herbert Kroemer</a:t>
            </a:r>
            <a:r>
              <a:rPr lang="zh-CN" altLang="en-US" sz="2000" b="1" dirty="0" smtClean="0">
                <a:solidFill>
                  <a:srgbClr val="222222"/>
                </a:solidFill>
                <a:latin typeface="Arial" panose="020B0604020202020204" pitchFamily="34" charset="0"/>
              </a:rPr>
              <a:t>（</a:t>
            </a:r>
            <a:r>
              <a:rPr lang="zh-CN" altLang="en-US" sz="2000" b="1" dirty="0" smtClean="0"/>
              <a:t>赫伯特</a:t>
            </a:r>
            <a:r>
              <a:rPr lang="en-US" altLang="zh-CN" sz="2000" b="1" dirty="0" smtClean="0"/>
              <a:t>·</a:t>
            </a:r>
            <a:r>
              <a:rPr lang="zh-CN" altLang="en-US" sz="2000" b="1" dirty="0" smtClean="0"/>
              <a:t>克勒默）</a:t>
            </a:r>
            <a:r>
              <a:rPr lang="en-US" altLang="zh-CN" sz="2000" dirty="0" smtClean="0">
                <a:solidFill>
                  <a:srgbClr val="222222"/>
                </a:solidFill>
                <a:latin typeface="Arial" panose="020B0604020202020204" pitchFamily="34" charset="0"/>
              </a:rPr>
              <a:t> (</a:t>
            </a:r>
            <a:r>
              <a:rPr lang="en-US" altLang="zh-CN" sz="2000" dirty="0">
                <a:solidFill>
                  <a:srgbClr val="222222"/>
                </a:solidFill>
                <a:latin typeface="Arial" panose="020B0604020202020204" pitchFamily="34" charset="0"/>
              </a:rPr>
              <a:t>born August 25, 1928), In 2000, Kroemer, along with </a:t>
            </a:r>
            <a:r>
              <a:rPr lang="en-US" altLang="zh-CN" sz="2000" dirty="0" err="1">
                <a:solidFill>
                  <a:srgbClr val="0645AD"/>
                </a:solidFill>
                <a:latin typeface="Arial" panose="020B0604020202020204" pitchFamily="34" charset="0"/>
                <a:hlinkClick r:id="rId1" tooltip="Zhores I. Alferov"/>
              </a:rPr>
              <a:t>Zhores</a:t>
            </a:r>
            <a:r>
              <a:rPr lang="en-US" altLang="zh-CN" sz="2000" dirty="0">
                <a:solidFill>
                  <a:srgbClr val="0645AD"/>
                </a:solidFill>
                <a:latin typeface="Arial" panose="020B0604020202020204" pitchFamily="34" charset="0"/>
                <a:hlinkClick r:id="rId1" tooltip="Zhores I. Alferov"/>
              </a:rPr>
              <a:t> I. </a:t>
            </a:r>
            <a:r>
              <a:rPr lang="en-US" altLang="zh-CN" sz="2000" dirty="0" err="1">
                <a:solidFill>
                  <a:srgbClr val="0645AD"/>
                </a:solidFill>
                <a:latin typeface="Arial" panose="020B0604020202020204" pitchFamily="34" charset="0"/>
                <a:hlinkClick r:id="rId1" tooltip="Zhores I. Alferov"/>
              </a:rPr>
              <a:t>Alferov</a:t>
            </a:r>
            <a:r>
              <a:rPr lang="en-US" altLang="zh-CN" sz="2000" dirty="0">
                <a:solidFill>
                  <a:srgbClr val="222222"/>
                </a:solidFill>
                <a:latin typeface="Arial" panose="020B0604020202020204" pitchFamily="34" charset="0"/>
              </a:rPr>
              <a:t>, was awarded the </a:t>
            </a:r>
            <a:r>
              <a:rPr lang="en-US" altLang="zh-CN" sz="2000" dirty="0">
                <a:solidFill>
                  <a:srgbClr val="0645AD"/>
                </a:solidFill>
                <a:latin typeface="Arial" panose="020B0604020202020204" pitchFamily="34" charset="0"/>
                <a:hlinkClick r:id="rId2" tooltip="Nobel Prize in Physics"/>
              </a:rPr>
              <a:t>Nobel Prize in Physics</a:t>
            </a:r>
            <a:r>
              <a:rPr lang="en-US" altLang="zh-CN" sz="2000" dirty="0">
                <a:solidFill>
                  <a:srgbClr val="222222"/>
                </a:solidFill>
                <a:latin typeface="Arial" panose="020B0604020202020204" pitchFamily="34" charset="0"/>
              </a:rPr>
              <a:t> </a:t>
            </a:r>
            <a:r>
              <a:rPr lang="en-US" altLang="zh-CN" sz="2000" dirty="0" smtClean="0">
                <a:solidFill>
                  <a:srgbClr val="222222"/>
                </a:solidFill>
                <a:latin typeface="Arial" panose="020B0604020202020204" pitchFamily="34" charset="0"/>
              </a:rPr>
              <a:t>“for </a:t>
            </a:r>
            <a:r>
              <a:rPr lang="en-US" altLang="zh-CN" sz="2000" dirty="0">
                <a:solidFill>
                  <a:srgbClr val="C00000"/>
                </a:solidFill>
                <a:latin typeface="Arial" panose="020B0604020202020204" pitchFamily="34" charset="0"/>
              </a:rPr>
              <a:t>developing semiconductor heterostructures used in high-speed- and </a:t>
            </a:r>
            <a:r>
              <a:rPr lang="en-US" altLang="zh-CN" sz="2000" dirty="0" err="1" smtClean="0">
                <a:solidFill>
                  <a:srgbClr val="C00000"/>
                </a:solidFill>
                <a:latin typeface="Arial" panose="020B0604020202020204" pitchFamily="34" charset="0"/>
              </a:rPr>
              <a:t>opto</a:t>
            </a:r>
            <a:r>
              <a:rPr lang="en-US" altLang="zh-CN" sz="2000" dirty="0" smtClean="0">
                <a:solidFill>
                  <a:srgbClr val="C00000"/>
                </a:solidFill>
                <a:latin typeface="Arial" panose="020B0604020202020204" pitchFamily="34" charset="0"/>
              </a:rPr>
              <a:t>-electronics</a:t>
            </a:r>
            <a:r>
              <a:rPr lang="en-US" altLang="zh-CN" sz="2000" dirty="0" smtClean="0">
                <a:solidFill>
                  <a:srgbClr val="222222"/>
                </a:solidFill>
                <a:latin typeface="Arial" panose="020B0604020202020204" pitchFamily="34" charset="0"/>
              </a:rPr>
              <a:t>”. </a:t>
            </a:r>
            <a:r>
              <a:rPr lang="en-US" altLang="zh-CN" sz="2000" dirty="0">
                <a:solidFill>
                  <a:srgbClr val="222222"/>
                </a:solidFill>
                <a:latin typeface="Arial" panose="020B0604020202020204" pitchFamily="34" charset="0"/>
              </a:rPr>
              <a:t>The other co-recipient of the Nobel Prize was </a:t>
            </a:r>
            <a:r>
              <a:rPr lang="en-US" altLang="zh-CN" sz="2000" dirty="0">
                <a:solidFill>
                  <a:srgbClr val="0645AD"/>
                </a:solidFill>
                <a:latin typeface="Arial" panose="020B0604020202020204" pitchFamily="34" charset="0"/>
                <a:hlinkClick r:id="rId3" tooltip="Jack Kilby"/>
              </a:rPr>
              <a:t>Jack </a:t>
            </a:r>
            <a:r>
              <a:rPr lang="en-US" altLang="zh-CN" sz="2000" dirty="0" err="1">
                <a:solidFill>
                  <a:srgbClr val="0645AD"/>
                </a:solidFill>
                <a:latin typeface="Arial" panose="020B0604020202020204" pitchFamily="34" charset="0"/>
                <a:hlinkClick r:id="rId3" tooltip="Jack Kilby"/>
              </a:rPr>
              <a:t>Kilby</a:t>
            </a:r>
            <a:r>
              <a:rPr lang="en-US" altLang="zh-CN" sz="2000" dirty="0">
                <a:solidFill>
                  <a:srgbClr val="222222"/>
                </a:solidFill>
                <a:latin typeface="Arial" panose="020B0604020202020204" pitchFamily="34" charset="0"/>
              </a:rPr>
              <a:t> </a:t>
            </a:r>
            <a:r>
              <a:rPr lang="zh-CN" altLang="en-US" sz="2000" dirty="0" smtClean="0">
                <a:solidFill>
                  <a:srgbClr val="222222"/>
                </a:solidFill>
                <a:latin typeface="Arial" panose="020B0604020202020204" pitchFamily="34" charset="0"/>
              </a:rPr>
              <a:t>（</a:t>
            </a:r>
            <a:r>
              <a:rPr lang="zh-CN" altLang="en-US" sz="2000" dirty="0">
                <a:solidFill>
                  <a:srgbClr val="333333"/>
                </a:solidFill>
                <a:latin typeface="Arial" panose="020B0604020202020204" pitchFamily="34" charset="0"/>
              </a:rPr>
              <a:t>杰克</a:t>
            </a:r>
            <a:r>
              <a:rPr lang="en-US" altLang="zh-CN" sz="2000" dirty="0">
                <a:solidFill>
                  <a:srgbClr val="333333"/>
                </a:solidFill>
                <a:latin typeface="Arial" panose="020B0604020202020204" pitchFamily="34" charset="0"/>
              </a:rPr>
              <a:t>·</a:t>
            </a:r>
            <a:r>
              <a:rPr lang="zh-CN" altLang="en-US" sz="2000" dirty="0">
                <a:solidFill>
                  <a:srgbClr val="333333"/>
                </a:solidFill>
                <a:latin typeface="Arial" panose="020B0604020202020204" pitchFamily="34" charset="0"/>
              </a:rPr>
              <a:t>基尔比</a:t>
            </a:r>
            <a:r>
              <a:rPr lang="zh-CN" altLang="en-US" sz="2000" dirty="0" smtClean="0">
                <a:solidFill>
                  <a:srgbClr val="222222"/>
                </a:solidFill>
                <a:latin typeface="Arial" panose="020B0604020202020204" pitchFamily="34" charset="0"/>
              </a:rPr>
              <a:t>）</a:t>
            </a:r>
            <a:r>
              <a:rPr lang="en-US" altLang="zh-CN" sz="2000" dirty="0" smtClean="0">
                <a:solidFill>
                  <a:srgbClr val="222222"/>
                </a:solidFill>
                <a:latin typeface="Arial" panose="020B0604020202020204" pitchFamily="34" charset="0"/>
              </a:rPr>
              <a:t>for </a:t>
            </a:r>
            <a:r>
              <a:rPr lang="en-US" altLang="zh-CN" sz="2000" dirty="0">
                <a:solidFill>
                  <a:srgbClr val="222222"/>
                </a:solidFill>
                <a:latin typeface="Arial" panose="020B0604020202020204" pitchFamily="34" charset="0"/>
              </a:rPr>
              <a:t>his invention and development of integrated circuits and micro-chips. </a:t>
            </a:r>
            <a:endParaRPr lang="en-US" altLang="zh-CN" sz="2000" b="0" i="0" u="none" strike="noStrike" dirty="0">
              <a:solidFill>
                <a:srgbClr val="222222"/>
              </a:solidFill>
              <a:effectLst/>
              <a:latin typeface="Arial" panose="020B0604020202020204" pitchFamily="34"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709" y="48311"/>
            <a:ext cx="2003673" cy="2805142"/>
          </a:xfrm>
          <a:prstGeom prst="rect">
            <a:avLst/>
          </a:prstGeom>
        </p:spPr>
      </p:pic>
      <p:sp>
        <p:nvSpPr>
          <p:cNvPr id="4" name="AutoShape 2" descr="https://bkimg.cdn.bcebos.com/pic/86d6277f9e2f070872f8ab8ee324b899a801f2bb?x-bce-process=image/watermark,image_d2F0ZXIvYmFpa2UxODA=,g_7,xp_5,yp_5"/>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5"/>
          <a:stretch>
            <a:fillRect/>
          </a:stretch>
        </p:blipFill>
        <p:spPr>
          <a:xfrm>
            <a:off x="6056709" y="3356992"/>
            <a:ext cx="2034607" cy="2791376"/>
          </a:xfrm>
          <a:prstGeom prst="rect">
            <a:avLst/>
          </a:prstGeom>
        </p:spPr>
      </p:pic>
      <p:sp>
        <p:nvSpPr>
          <p:cNvPr id="7" name="矩形 6"/>
          <p:cNvSpPr/>
          <p:nvPr/>
        </p:nvSpPr>
        <p:spPr>
          <a:xfrm>
            <a:off x="5436096" y="2958487"/>
            <a:ext cx="4004622" cy="369332"/>
          </a:xfrm>
          <a:prstGeom prst="rect">
            <a:avLst/>
          </a:prstGeom>
        </p:spPr>
        <p:txBody>
          <a:bodyPr wrap="none">
            <a:spAutoFit/>
          </a:bodyPr>
          <a:lstStyle/>
          <a:p>
            <a:r>
              <a:rPr lang="en-US" altLang="zh-CN" b="1" dirty="0">
                <a:solidFill>
                  <a:srgbClr val="222222"/>
                </a:solidFill>
                <a:latin typeface="Arial" panose="020B0604020202020204" pitchFamily="34" charset="0"/>
              </a:rPr>
              <a:t>Herbert Kroemer</a:t>
            </a:r>
            <a:r>
              <a:rPr lang="zh-CN" altLang="en-US" b="1" dirty="0">
                <a:solidFill>
                  <a:srgbClr val="222222"/>
                </a:solidFill>
                <a:latin typeface="Arial" panose="020B0604020202020204" pitchFamily="34" charset="0"/>
              </a:rPr>
              <a:t>（</a:t>
            </a:r>
            <a:r>
              <a:rPr lang="zh-CN" altLang="en-US" b="1" dirty="0"/>
              <a:t>赫伯特</a:t>
            </a:r>
            <a:r>
              <a:rPr lang="en-US" altLang="zh-CN" b="1" dirty="0"/>
              <a:t>·</a:t>
            </a:r>
            <a:r>
              <a:rPr lang="zh-CN" altLang="en-US" b="1" dirty="0"/>
              <a:t>克勒默）</a:t>
            </a:r>
            <a:r>
              <a:rPr lang="en-US" altLang="zh-CN" dirty="0">
                <a:solidFill>
                  <a:srgbClr val="222222"/>
                </a:solidFill>
                <a:latin typeface="Arial" panose="020B0604020202020204" pitchFamily="34" charset="0"/>
              </a:rPr>
              <a:t> </a:t>
            </a:r>
            <a:endParaRPr lang="zh-CN" altLang="en-US" dirty="0"/>
          </a:p>
        </p:txBody>
      </p:sp>
      <p:sp>
        <p:nvSpPr>
          <p:cNvPr id="8" name="矩形 7"/>
          <p:cNvSpPr/>
          <p:nvPr/>
        </p:nvSpPr>
        <p:spPr>
          <a:xfrm>
            <a:off x="5796136" y="6356350"/>
            <a:ext cx="3094117" cy="369332"/>
          </a:xfrm>
          <a:prstGeom prst="rect">
            <a:avLst/>
          </a:prstGeom>
        </p:spPr>
        <p:txBody>
          <a:bodyPr wrap="none">
            <a:spAutoFit/>
          </a:bodyPr>
          <a:lstStyle/>
          <a:p>
            <a:r>
              <a:rPr lang="en-US" altLang="zh-CN" b="1" dirty="0">
                <a:solidFill>
                  <a:srgbClr val="222222"/>
                </a:solidFill>
                <a:latin typeface="Arial" panose="020B0604020202020204" pitchFamily="34" charset="0"/>
              </a:rPr>
              <a:t>Jack </a:t>
            </a:r>
            <a:r>
              <a:rPr lang="en-US" altLang="zh-CN" b="1" dirty="0" err="1">
                <a:solidFill>
                  <a:srgbClr val="222222"/>
                </a:solidFill>
                <a:latin typeface="Arial" panose="020B0604020202020204" pitchFamily="34" charset="0"/>
              </a:rPr>
              <a:t>Kilby</a:t>
            </a:r>
            <a:r>
              <a:rPr lang="en-US" altLang="zh-CN" b="1" dirty="0">
                <a:solidFill>
                  <a:srgbClr val="222222"/>
                </a:solidFill>
                <a:latin typeface="Arial" panose="020B0604020202020204" pitchFamily="34" charset="0"/>
              </a:rPr>
              <a:t> </a:t>
            </a:r>
            <a:r>
              <a:rPr lang="zh-CN" altLang="en-US" b="1" dirty="0">
                <a:solidFill>
                  <a:srgbClr val="222222"/>
                </a:solidFill>
                <a:latin typeface="Arial" panose="020B0604020202020204" pitchFamily="34" charset="0"/>
              </a:rPr>
              <a:t>（杰克</a:t>
            </a:r>
            <a:r>
              <a:rPr lang="en-US" altLang="zh-CN" b="1" dirty="0">
                <a:solidFill>
                  <a:srgbClr val="222222"/>
                </a:solidFill>
                <a:latin typeface="Arial" panose="020B0604020202020204" pitchFamily="34" charset="0"/>
              </a:rPr>
              <a:t>·</a:t>
            </a:r>
            <a:r>
              <a:rPr lang="zh-CN" altLang="en-US" b="1" dirty="0">
                <a:solidFill>
                  <a:srgbClr val="222222"/>
                </a:solidFill>
                <a:latin typeface="Arial" panose="020B0604020202020204" pitchFamily="34" charset="0"/>
              </a:rPr>
              <a:t>基尔比）</a:t>
            </a:r>
            <a:endParaRPr lang="zh-CN" altLang="en-US" b="1" dirty="0">
              <a:solidFill>
                <a:srgbClr val="222222"/>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sp>
        <p:nvSpPr>
          <p:cNvPr id="3" name="矩形 2"/>
          <p:cNvSpPr/>
          <p:nvPr/>
        </p:nvSpPr>
        <p:spPr>
          <a:xfrm>
            <a:off x="89756" y="179680"/>
            <a:ext cx="8964488" cy="6498639"/>
          </a:xfrm>
          <a:prstGeom prst="rect">
            <a:avLst/>
          </a:prstGeom>
        </p:spPr>
        <p:txBody>
          <a:bodyPr wrap="square">
            <a:spAutoFit/>
          </a:bodyPr>
          <a:lstStyle/>
          <a:p>
            <a:pPr algn="just">
              <a:lnSpc>
                <a:spcPct val="150000"/>
              </a:lnSpc>
            </a:pPr>
            <a:r>
              <a:rPr lang="en-US" altLang="zh-CN" sz="2000" dirty="0">
                <a:solidFill>
                  <a:srgbClr val="222222"/>
                </a:solidFill>
                <a:latin typeface="Arial" panose="020B0604020202020204" pitchFamily="34" charset="0"/>
              </a:rPr>
              <a:t>He focused its semiconductor research program on the emerging compound semiconductor technology rather than on mainstream </a:t>
            </a:r>
            <a:r>
              <a:rPr lang="en-US" altLang="zh-CN" sz="2000" dirty="0">
                <a:solidFill>
                  <a:srgbClr val="0645AD"/>
                </a:solidFill>
                <a:latin typeface="Arial" panose="020B0604020202020204" pitchFamily="34" charset="0"/>
                <a:hlinkClick r:id="rId1" tooltip="Silicon"/>
              </a:rPr>
              <a:t>silicon</a:t>
            </a:r>
            <a:r>
              <a:rPr lang="en-US" altLang="zh-CN" sz="2000" dirty="0">
                <a:solidFill>
                  <a:srgbClr val="222222"/>
                </a:solidFill>
                <a:latin typeface="Arial" panose="020B0604020202020204" pitchFamily="34" charset="0"/>
              </a:rPr>
              <a:t> technology. </a:t>
            </a:r>
            <a:endParaRPr lang="en-US" altLang="zh-CN" sz="2000" dirty="0">
              <a:solidFill>
                <a:srgbClr val="222222"/>
              </a:solidFill>
              <a:latin typeface="Arial" panose="020B0604020202020204" pitchFamily="34" charset="0"/>
            </a:endParaRPr>
          </a:p>
          <a:p>
            <a:pPr algn="just">
              <a:lnSpc>
                <a:spcPct val="150000"/>
              </a:lnSpc>
            </a:pPr>
            <a:r>
              <a:rPr lang="en-US" altLang="zh-CN" sz="2000" dirty="0">
                <a:solidFill>
                  <a:srgbClr val="222222"/>
                </a:solidFill>
                <a:latin typeface="Arial" panose="020B0604020202020204" pitchFamily="34" charset="0"/>
              </a:rPr>
              <a:t>Kroemer always preferred to work on problems that are ahead of </a:t>
            </a:r>
            <a:r>
              <a:rPr lang="en-US" altLang="zh-CN" sz="2000" dirty="0">
                <a:solidFill>
                  <a:srgbClr val="0645AD"/>
                </a:solidFill>
                <a:latin typeface="Arial" panose="020B0604020202020204" pitchFamily="34" charset="0"/>
                <a:hlinkClick r:id="rId2" tooltip="Mainstream"/>
              </a:rPr>
              <a:t>mainstream</a:t>
            </a:r>
            <a:r>
              <a:rPr lang="en-US" altLang="zh-CN" sz="2000" dirty="0">
                <a:solidFill>
                  <a:srgbClr val="222222"/>
                </a:solidFill>
                <a:latin typeface="Arial" panose="020B0604020202020204" pitchFamily="34" charset="0"/>
              </a:rPr>
              <a:t> </a:t>
            </a:r>
            <a:r>
              <a:rPr lang="en-US" altLang="zh-CN" sz="2000" dirty="0">
                <a:solidFill>
                  <a:srgbClr val="0645AD"/>
                </a:solidFill>
                <a:latin typeface="Arial" panose="020B0604020202020204" pitchFamily="34" charset="0"/>
                <a:hlinkClick r:id="rId3" tooltip="Technology"/>
              </a:rPr>
              <a:t>technology</a:t>
            </a:r>
            <a:r>
              <a:rPr lang="en-US" altLang="zh-CN" sz="2000" dirty="0">
                <a:solidFill>
                  <a:srgbClr val="222222"/>
                </a:solidFill>
                <a:latin typeface="Arial" panose="020B0604020202020204" pitchFamily="34" charset="0"/>
              </a:rPr>
              <a:t>. In the 1950s, he invented the </a:t>
            </a:r>
            <a:r>
              <a:rPr lang="en-US" altLang="zh-CN" sz="2000" dirty="0">
                <a:solidFill>
                  <a:srgbClr val="0645AD"/>
                </a:solidFill>
                <a:latin typeface="Arial" panose="020B0604020202020204" pitchFamily="34" charset="0"/>
                <a:hlinkClick r:id="rId4" tooltip="Drift-field transistor"/>
              </a:rPr>
              <a:t>drift transistor</a:t>
            </a:r>
            <a:r>
              <a:rPr lang="en-US" altLang="zh-CN" sz="2000" dirty="0">
                <a:solidFill>
                  <a:srgbClr val="222222"/>
                </a:solidFill>
                <a:latin typeface="Arial" panose="020B0604020202020204" pitchFamily="34" charset="0"/>
              </a:rPr>
              <a:t> and was the first to point out that advantages could be gained in various semiconductor devices by incorporating </a:t>
            </a:r>
            <a:r>
              <a:rPr lang="en-US" altLang="zh-CN" sz="2000" dirty="0">
                <a:solidFill>
                  <a:srgbClr val="0645AD"/>
                </a:solidFill>
                <a:latin typeface="Arial" panose="020B0604020202020204" pitchFamily="34" charset="0"/>
                <a:hlinkClick r:id="rId5" tooltip="Heterojunction"/>
              </a:rPr>
              <a:t>heterojunctions</a:t>
            </a:r>
            <a:r>
              <a:rPr lang="en-US" altLang="zh-CN" sz="2000" dirty="0">
                <a:solidFill>
                  <a:srgbClr val="222222"/>
                </a:solidFill>
                <a:latin typeface="Arial" panose="020B0604020202020204" pitchFamily="34" charset="0"/>
              </a:rPr>
              <a:t>. Most notably, in 1963 he proposed the concept of the double-</a:t>
            </a:r>
            <a:r>
              <a:rPr lang="en-US" altLang="zh-CN" sz="2000" dirty="0">
                <a:solidFill>
                  <a:srgbClr val="0645AD"/>
                </a:solidFill>
                <a:latin typeface="Arial" panose="020B0604020202020204" pitchFamily="34" charset="0"/>
                <a:hlinkClick r:id="rId6" tooltip="Heterostructure"/>
              </a:rPr>
              <a:t>heterostructure</a:t>
            </a:r>
            <a:r>
              <a:rPr lang="en-US" altLang="zh-CN" sz="2000" dirty="0">
                <a:solidFill>
                  <a:srgbClr val="222222"/>
                </a:solidFill>
                <a:latin typeface="Arial" panose="020B0604020202020204" pitchFamily="34" charset="0"/>
              </a:rPr>
              <a:t> </a:t>
            </a:r>
            <a:r>
              <a:rPr lang="en-US" altLang="zh-CN" sz="2000" dirty="0">
                <a:solidFill>
                  <a:srgbClr val="0645AD"/>
                </a:solidFill>
                <a:latin typeface="Arial" panose="020B0604020202020204" pitchFamily="34" charset="0"/>
                <a:hlinkClick r:id="rId7" tooltip="Laser"/>
              </a:rPr>
              <a:t>laser</a:t>
            </a:r>
            <a:r>
              <a:rPr lang="en-US" altLang="zh-CN" sz="2000" dirty="0">
                <a:solidFill>
                  <a:srgbClr val="222222"/>
                </a:solidFill>
                <a:latin typeface="Arial" panose="020B0604020202020204" pitchFamily="34" charset="0"/>
              </a:rPr>
              <a:t>, which is now a central concept in the field of semiconductor lasers. Kroemer became an early pioneer in </a:t>
            </a:r>
            <a:r>
              <a:rPr lang="en-US" altLang="zh-CN" sz="2000" dirty="0">
                <a:solidFill>
                  <a:srgbClr val="0645AD"/>
                </a:solidFill>
                <a:latin typeface="Arial" panose="020B0604020202020204" pitchFamily="34" charset="0"/>
                <a:hlinkClick r:id="rId8" tooltip="Molecular beam epitaxy"/>
              </a:rPr>
              <a:t>molecular beam epitaxy</a:t>
            </a:r>
            <a:r>
              <a:rPr lang="en-US" altLang="zh-CN" sz="2000" dirty="0">
                <a:solidFill>
                  <a:srgbClr val="222222"/>
                </a:solidFill>
                <a:latin typeface="Arial" panose="020B0604020202020204" pitchFamily="34" charset="0"/>
              </a:rPr>
              <a:t>, concentrating on applying the technology to untried new materials. </a:t>
            </a:r>
            <a:endParaRPr lang="en-US" altLang="zh-CN" sz="2000" dirty="0">
              <a:solidFill>
                <a:srgbClr val="222222"/>
              </a:solidFill>
              <a:latin typeface="Arial" panose="020B0604020202020204" pitchFamily="34" charset="0"/>
            </a:endParaRPr>
          </a:p>
          <a:p>
            <a:pPr algn="just">
              <a:lnSpc>
                <a:spcPct val="150000"/>
              </a:lnSpc>
            </a:pPr>
            <a:r>
              <a:rPr lang="en-US" altLang="zh-CN" sz="2000" dirty="0">
                <a:solidFill>
                  <a:srgbClr val="222222"/>
                </a:solidFill>
                <a:latin typeface="Arial" panose="020B0604020202020204" pitchFamily="34" charset="0"/>
              </a:rPr>
              <a:t>Along with </a:t>
            </a:r>
            <a:r>
              <a:rPr lang="en-US" altLang="zh-CN" sz="2000" dirty="0">
                <a:solidFill>
                  <a:srgbClr val="0645AD"/>
                </a:solidFill>
                <a:latin typeface="Arial" panose="020B0604020202020204" pitchFamily="34" charset="0"/>
                <a:hlinkClick r:id="rId9" tooltip="Charles Kittel"/>
              </a:rPr>
              <a:t>Charles Kittel</a:t>
            </a:r>
            <a:r>
              <a:rPr lang="en-US" altLang="zh-CN" sz="2000" dirty="0">
                <a:solidFill>
                  <a:srgbClr val="222222"/>
                </a:solidFill>
                <a:latin typeface="Arial" panose="020B0604020202020204" pitchFamily="34" charset="0"/>
              </a:rPr>
              <a:t> he co-authored the popular textbook </a:t>
            </a:r>
            <a:r>
              <a:rPr lang="en-US" altLang="zh-CN" sz="2000" i="1" dirty="0">
                <a:solidFill>
                  <a:srgbClr val="3366BB"/>
                </a:solidFill>
                <a:latin typeface="Arial" panose="020B0604020202020204" pitchFamily="34" charset="0"/>
                <a:hlinkClick r:id="rId10"/>
              </a:rPr>
              <a:t>Thermal Physics</a:t>
            </a:r>
            <a:r>
              <a:rPr lang="en-US" altLang="zh-CN" sz="2000" dirty="0">
                <a:solidFill>
                  <a:srgbClr val="222222"/>
                </a:solidFill>
                <a:latin typeface="Arial" panose="020B0604020202020204" pitchFamily="34" charset="0"/>
              </a:rPr>
              <a:t>, first published in 1980, and still used today. He is also the author of the textbook </a:t>
            </a:r>
            <a:r>
              <a:rPr lang="en-US" altLang="zh-CN" sz="2000" i="1" dirty="0">
                <a:solidFill>
                  <a:srgbClr val="222222"/>
                </a:solidFill>
                <a:latin typeface="Arial" panose="020B0604020202020204" pitchFamily="34" charset="0"/>
              </a:rPr>
              <a:t>Quantum Mechanics for Engineering, Materials Science and Applied Physics</a:t>
            </a:r>
            <a:r>
              <a:rPr lang="en-US" altLang="zh-CN" sz="2000" dirty="0">
                <a:solidFill>
                  <a:srgbClr val="222222"/>
                </a:solidFill>
                <a:latin typeface="Arial" panose="020B0604020202020204" pitchFamily="34" charset="0"/>
              </a:rPr>
              <a:t>.</a:t>
            </a:r>
            <a:r>
              <a:rPr lang="en-US" altLang="zh-CN" sz="2000" baseline="30000" dirty="0">
                <a:solidFill>
                  <a:srgbClr val="0645AD"/>
                </a:solidFill>
                <a:latin typeface="Arial" panose="020B0604020202020204" pitchFamily="34" charset="0"/>
                <a:hlinkClick r:id="rId11"/>
              </a:rPr>
              <a:t>[2]</a:t>
            </a:r>
            <a:r>
              <a:rPr lang="en-US" altLang="zh-CN" sz="2000" dirty="0">
                <a:solidFill>
                  <a:srgbClr val="222222"/>
                </a:solidFill>
                <a:latin typeface="Arial" panose="020B0604020202020204" pitchFamily="34" charset="0"/>
              </a:rPr>
              <a:t> </a:t>
            </a:r>
            <a:endParaRPr lang="en-US" altLang="zh-CN" sz="2000" dirty="0">
              <a:solidFill>
                <a:srgbClr val="222222"/>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sp>
        <p:nvSpPr>
          <p:cNvPr id="3" name="TextBox 2"/>
          <p:cNvSpPr txBox="1"/>
          <p:nvPr/>
        </p:nvSpPr>
        <p:spPr>
          <a:xfrm>
            <a:off x="1115616" y="81341"/>
            <a:ext cx="7090980" cy="707886"/>
          </a:xfrm>
          <a:prstGeom prst="rect">
            <a:avLst/>
          </a:prstGeom>
          <a:noFill/>
        </p:spPr>
        <p:txBody>
          <a:bodyPr wrap="none" rtlCol="0">
            <a:spAutoFit/>
          </a:bodyPr>
          <a:lstStyle/>
          <a:p>
            <a:r>
              <a:rPr lang="zh-CN" altLang="en-US" sz="4000" b="1" dirty="0">
                <a:solidFill>
                  <a:srgbClr val="FF0000"/>
                </a:solidFill>
                <a:latin typeface="+mj-lt"/>
              </a:rPr>
              <a:t>电子亲和势</a:t>
            </a:r>
            <a:r>
              <a:rPr lang="en-US" altLang="zh-CN" sz="4000" b="1" dirty="0">
                <a:solidFill>
                  <a:srgbClr val="FF0000"/>
                </a:solidFill>
                <a:latin typeface="+mj-lt"/>
              </a:rPr>
              <a:t>——electron affinity</a:t>
            </a:r>
            <a:endParaRPr lang="zh-CN" altLang="en-US" sz="4000" b="1" dirty="0">
              <a:solidFill>
                <a:srgbClr val="FF0000"/>
              </a:solidFill>
              <a:latin typeface="+mj-lt"/>
            </a:endParaRPr>
          </a:p>
        </p:txBody>
      </p:sp>
      <p:grpSp>
        <p:nvGrpSpPr>
          <p:cNvPr id="22" name="组合 21"/>
          <p:cNvGrpSpPr/>
          <p:nvPr/>
        </p:nvGrpSpPr>
        <p:grpSpPr>
          <a:xfrm>
            <a:off x="179512" y="856598"/>
            <a:ext cx="4259645" cy="4112573"/>
            <a:chOff x="5652120" y="1133109"/>
            <a:chExt cx="3278725" cy="3493605"/>
          </a:xfrm>
        </p:grpSpPr>
        <p:cxnSp>
          <p:nvCxnSpPr>
            <p:cNvPr id="7" name="直接连接符 6"/>
            <p:cNvCxnSpPr/>
            <p:nvPr/>
          </p:nvCxnSpPr>
          <p:spPr>
            <a:xfrm>
              <a:off x="6228184" y="4365104"/>
              <a:ext cx="1978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228184" y="3140968"/>
              <a:ext cx="19784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228184" y="3501008"/>
              <a:ext cx="1978412"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228184" y="1772816"/>
              <a:ext cx="1978412" cy="0"/>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7524328" y="1772816"/>
              <a:ext cx="0" cy="1368152"/>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0432" y="1772816"/>
              <a:ext cx="0" cy="1728192"/>
            </a:xfrm>
            <a:prstGeom prst="straightConnector1">
              <a:avLst/>
            </a:prstGeom>
            <a:ln w="381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206596" y="1772816"/>
              <a:ext cx="541868"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8189498" y="3501008"/>
              <a:ext cx="558966" cy="88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541700" y="2113692"/>
              <a:ext cx="381836" cy="523220"/>
            </a:xfrm>
            <a:prstGeom prst="rect">
              <a:avLst/>
            </a:prstGeom>
            <a:noFill/>
          </p:spPr>
          <p:txBody>
            <a:bodyPr wrap="none" rtlCol="0">
              <a:spAutoFit/>
            </a:bodyPr>
            <a:lstStyle/>
            <a:p>
              <a:r>
                <a:rPr lang="zh-CN" altLang="en-US" sz="2800" dirty="0">
                  <a:sym typeface="Symbol" panose="05050102010706020507"/>
                </a:rPr>
                <a:t></a:t>
              </a:r>
              <a:endParaRPr lang="zh-CN" altLang="en-US" sz="2800" dirty="0"/>
            </a:p>
          </p:txBody>
        </p:sp>
        <p:sp>
          <p:nvSpPr>
            <p:cNvPr id="21" name="TextBox 20"/>
            <p:cNvSpPr txBox="1"/>
            <p:nvPr/>
          </p:nvSpPr>
          <p:spPr>
            <a:xfrm>
              <a:off x="8427181" y="2157529"/>
              <a:ext cx="503664" cy="523220"/>
            </a:xfrm>
            <a:prstGeom prst="rect">
              <a:avLst/>
            </a:prstGeom>
            <a:noFill/>
          </p:spPr>
          <p:txBody>
            <a:bodyPr wrap="none" rtlCol="0">
              <a:spAutoFit/>
            </a:bodyPr>
            <a:lstStyle/>
            <a:p>
              <a:r>
                <a:rPr lang="en-US" altLang="zh-CN" sz="2800" dirty="0"/>
                <a:t>W</a:t>
              </a:r>
              <a:endParaRPr lang="zh-CN" altLang="en-US" sz="2800" dirty="0"/>
            </a:p>
          </p:txBody>
        </p:sp>
        <p:sp>
          <p:nvSpPr>
            <p:cNvPr id="24" name="TextBox 23"/>
            <p:cNvSpPr txBox="1"/>
            <p:nvPr/>
          </p:nvSpPr>
          <p:spPr>
            <a:xfrm>
              <a:off x="6230649" y="1133109"/>
              <a:ext cx="1628004" cy="444472"/>
            </a:xfrm>
            <a:prstGeom prst="rect">
              <a:avLst/>
            </a:prstGeom>
            <a:noFill/>
          </p:spPr>
          <p:txBody>
            <a:bodyPr wrap="none" rtlCol="0">
              <a:spAutoFit/>
            </a:bodyPr>
            <a:lstStyle/>
            <a:p>
              <a:r>
                <a:rPr lang="en-US" altLang="zh-CN" sz="2800" dirty="0"/>
                <a:t>Vacuum level</a:t>
              </a:r>
              <a:endParaRPr lang="zh-CN" altLang="en-US" sz="2800" dirty="0"/>
            </a:p>
          </p:txBody>
        </p:sp>
        <p:sp>
          <p:nvSpPr>
            <p:cNvPr id="25" name="TextBox 24"/>
            <p:cNvSpPr txBox="1"/>
            <p:nvPr/>
          </p:nvSpPr>
          <p:spPr>
            <a:xfrm>
              <a:off x="5669692" y="2617748"/>
              <a:ext cx="483402" cy="523220"/>
            </a:xfrm>
            <a:prstGeom prst="rect">
              <a:avLst/>
            </a:prstGeom>
            <a:noFill/>
          </p:spPr>
          <p:txBody>
            <a:bodyPr wrap="none" rtlCol="0">
              <a:spAutoFit/>
            </a:bodyPr>
            <a:lstStyle/>
            <a:p>
              <a:r>
                <a:rPr lang="en-US" altLang="zh-CN" sz="2800" dirty="0"/>
                <a:t>E</a:t>
              </a:r>
              <a:r>
                <a:rPr lang="en-US" altLang="zh-CN" sz="2800" baseline="-25000" dirty="0"/>
                <a:t>C</a:t>
              </a:r>
              <a:endParaRPr lang="zh-CN" altLang="en-US" sz="2800" dirty="0"/>
            </a:p>
          </p:txBody>
        </p:sp>
        <p:sp>
          <p:nvSpPr>
            <p:cNvPr id="26" name="TextBox 25"/>
            <p:cNvSpPr txBox="1"/>
            <p:nvPr/>
          </p:nvSpPr>
          <p:spPr>
            <a:xfrm>
              <a:off x="5652120" y="3239398"/>
              <a:ext cx="470000" cy="523220"/>
            </a:xfrm>
            <a:prstGeom prst="rect">
              <a:avLst/>
            </a:prstGeom>
            <a:noFill/>
          </p:spPr>
          <p:txBody>
            <a:bodyPr wrap="none" rtlCol="0">
              <a:spAutoFit/>
            </a:bodyPr>
            <a:lstStyle/>
            <a:p>
              <a:r>
                <a:rPr lang="en-US" altLang="zh-CN" sz="2800" dirty="0"/>
                <a:t>E</a:t>
              </a:r>
              <a:r>
                <a:rPr lang="en-US" altLang="zh-CN" sz="2800" baseline="-25000" dirty="0"/>
                <a:t>F</a:t>
              </a:r>
              <a:endParaRPr lang="zh-CN" altLang="en-US" sz="2800" dirty="0"/>
            </a:p>
          </p:txBody>
        </p:sp>
        <p:sp>
          <p:nvSpPr>
            <p:cNvPr id="27" name="TextBox 26"/>
            <p:cNvSpPr txBox="1"/>
            <p:nvPr/>
          </p:nvSpPr>
          <p:spPr>
            <a:xfrm>
              <a:off x="5652120" y="4103494"/>
              <a:ext cx="495649" cy="523220"/>
            </a:xfrm>
            <a:prstGeom prst="rect">
              <a:avLst/>
            </a:prstGeom>
            <a:noFill/>
          </p:spPr>
          <p:txBody>
            <a:bodyPr wrap="none" rtlCol="0">
              <a:spAutoFit/>
            </a:bodyPr>
            <a:lstStyle/>
            <a:p>
              <a:r>
                <a:rPr lang="en-US" altLang="zh-CN" sz="2800" dirty="0"/>
                <a:t>E</a:t>
              </a:r>
              <a:r>
                <a:rPr lang="en-US" altLang="zh-CN" sz="2800" baseline="-25000" dirty="0"/>
                <a:t>V</a:t>
              </a:r>
              <a:endParaRPr lang="zh-CN" altLang="en-US" sz="2800" dirty="0"/>
            </a:p>
          </p:txBody>
        </p:sp>
      </p:grpSp>
      <p:sp>
        <p:nvSpPr>
          <p:cNvPr id="23" name="TextBox 22"/>
          <p:cNvSpPr txBox="1"/>
          <p:nvPr/>
        </p:nvSpPr>
        <p:spPr>
          <a:xfrm>
            <a:off x="4782294" y="1096534"/>
            <a:ext cx="4335734" cy="3170099"/>
          </a:xfrm>
          <a:prstGeom prst="rect">
            <a:avLst/>
          </a:prstGeom>
          <a:noFill/>
        </p:spPr>
        <p:txBody>
          <a:bodyPr wrap="square" rtlCol="0">
            <a:spAutoFit/>
          </a:bodyPr>
          <a:lstStyle/>
          <a:p>
            <a:pPr>
              <a:lnSpc>
                <a:spcPct val="150000"/>
              </a:lnSpc>
            </a:pPr>
            <a:r>
              <a:rPr lang="zh-CN" altLang="en-US" sz="2000" dirty="0">
                <a:sym typeface="Symbol" panose="05050102010706020507"/>
              </a:rPr>
              <a:t> ＝</a:t>
            </a:r>
            <a:r>
              <a:rPr lang="en-US" altLang="zh-CN" sz="2000" dirty="0">
                <a:sym typeface="Symbol" panose="05050102010706020507"/>
              </a:rPr>
              <a:t>E</a:t>
            </a:r>
            <a:r>
              <a:rPr lang="en-US" altLang="zh-CN" sz="2000" baseline="-25000" dirty="0">
                <a:sym typeface="Symbol" panose="05050102010706020507"/>
              </a:rPr>
              <a:t>0</a:t>
            </a:r>
            <a:r>
              <a:rPr lang="en-US" altLang="zh-CN" sz="2000" dirty="0">
                <a:sym typeface="Symbol" panose="05050102010706020507"/>
              </a:rPr>
              <a:t>-E</a:t>
            </a:r>
            <a:r>
              <a:rPr lang="en-US" altLang="zh-CN" sz="2000" baseline="-25000" dirty="0">
                <a:sym typeface="Symbol" panose="05050102010706020507"/>
              </a:rPr>
              <a:t>C            </a:t>
            </a:r>
            <a:r>
              <a:rPr lang="zh-CN" altLang="en-US" sz="2000" dirty="0">
                <a:sym typeface="Symbol" panose="05050102010706020507"/>
              </a:rPr>
              <a:t>电子亲和势</a:t>
            </a:r>
            <a:endParaRPr lang="en-US" altLang="zh-CN" sz="2000" dirty="0">
              <a:sym typeface="Symbol" panose="05050102010706020507"/>
            </a:endParaRPr>
          </a:p>
          <a:p>
            <a:pPr>
              <a:lnSpc>
                <a:spcPct val="150000"/>
              </a:lnSpc>
            </a:pPr>
            <a:r>
              <a:rPr lang="zh-CN" altLang="en-US" sz="2000" dirty="0">
                <a:sym typeface="Symbol" panose="05050102010706020507"/>
              </a:rPr>
              <a:t>        随半导体表面状态而变化。在我们现在讨论问题过程中，认为它不变。不同材料有不同的电子亲和势</a:t>
            </a:r>
            <a:endParaRPr lang="en-US" altLang="zh-CN" sz="2000" dirty="0">
              <a:sym typeface="Symbol" panose="05050102010706020507"/>
            </a:endParaRPr>
          </a:p>
          <a:p>
            <a:pPr>
              <a:lnSpc>
                <a:spcPct val="150000"/>
              </a:lnSpc>
            </a:pPr>
            <a:r>
              <a:rPr lang="en-US" altLang="zh-CN" sz="2000" dirty="0">
                <a:sym typeface="Symbol" panose="05050102010706020507"/>
              </a:rPr>
              <a:t>W</a:t>
            </a:r>
            <a:r>
              <a:rPr lang="zh-CN" altLang="en-US" sz="2000" dirty="0">
                <a:sym typeface="Symbol" panose="05050102010706020507"/>
              </a:rPr>
              <a:t>＝</a:t>
            </a:r>
            <a:r>
              <a:rPr lang="en-US" altLang="zh-CN" sz="2000" dirty="0">
                <a:sym typeface="Symbol" panose="05050102010706020507"/>
              </a:rPr>
              <a:t>E</a:t>
            </a:r>
            <a:r>
              <a:rPr lang="en-US" altLang="zh-CN" sz="2000" baseline="-25000" dirty="0">
                <a:sym typeface="Symbol" panose="05050102010706020507"/>
              </a:rPr>
              <a:t>0</a:t>
            </a:r>
            <a:r>
              <a:rPr lang="en-US" altLang="zh-CN" sz="2000" dirty="0">
                <a:sym typeface="Symbol" panose="05050102010706020507"/>
              </a:rPr>
              <a:t>-E</a:t>
            </a:r>
            <a:r>
              <a:rPr lang="en-US" altLang="zh-CN" sz="2000" baseline="-25000" dirty="0">
                <a:sym typeface="Symbol" panose="05050102010706020507"/>
              </a:rPr>
              <a:t>F             </a:t>
            </a:r>
            <a:r>
              <a:rPr lang="zh-CN" altLang="en-US" sz="2000" dirty="0">
                <a:sym typeface="Symbol" panose="05050102010706020507"/>
              </a:rPr>
              <a:t>功函数</a:t>
            </a:r>
            <a:endParaRPr lang="en-US" altLang="zh-CN" sz="2000" dirty="0">
              <a:sym typeface="Symbol" panose="05050102010706020507"/>
            </a:endParaRPr>
          </a:p>
          <a:p>
            <a:pPr>
              <a:lnSpc>
                <a:spcPct val="150000"/>
              </a:lnSpc>
            </a:pPr>
            <a:r>
              <a:rPr lang="en-US" altLang="zh-CN" sz="2000" dirty="0">
                <a:sym typeface="Symbol" panose="05050102010706020507"/>
              </a:rPr>
              <a:t>         </a:t>
            </a:r>
            <a:r>
              <a:rPr lang="zh-CN" altLang="en-US" sz="2000" dirty="0">
                <a:sym typeface="Symbol" panose="05050102010706020507"/>
              </a:rPr>
              <a:t>随掺杂浓度而变化。</a:t>
            </a:r>
            <a:endParaRPr lang="en-US" altLang="zh-CN" sz="2000" dirty="0">
              <a:sym typeface="Symbol" panose="05050102010706020507"/>
            </a:endParaRPr>
          </a:p>
          <a:p>
            <a:endParaRPr lang="zh-CN" altLang="en-US" sz="2000" dirty="0"/>
          </a:p>
        </p:txBody>
      </p:sp>
      <p:pic>
        <p:nvPicPr>
          <p:cNvPr id="64519"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5936" y="4149080"/>
            <a:ext cx="4924425"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pic>
        <p:nvPicPr>
          <p:cNvPr id="655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08773" y="692696"/>
            <a:ext cx="2809875"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834" y="378865"/>
            <a:ext cx="2809875"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231" y="645703"/>
            <a:ext cx="590550"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6" name="TextBox 5"/>
              <p:cNvSpPr txBox="1"/>
              <p:nvPr/>
            </p:nvSpPr>
            <p:spPr>
              <a:xfrm>
                <a:off x="404100" y="5445224"/>
                <a:ext cx="8231741" cy="1024127"/>
              </a:xfrm>
              <a:prstGeom prst="rect">
                <a:avLst/>
              </a:prstGeom>
              <a:noFill/>
            </p:spPr>
            <p:txBody>
              <a:bodyPr wrap="none" rtlCol="0">
                <a:spAutoFit/>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a:rPr>
                          <m:t>𝑉</m:t>
                        </m:r>
                      </m:e>
                      <m:sub>
                        <m:r>
                          <a:rPr lang="en-US" altLang="zh-CN" sz="2800" b="0" i="1" smtClean="0">
                            <a:latin typeface="Cambria Math" panose="02040503050406030204"/>
                          </a:rPr>
                          <m:t>𝑏𝑖</m:t>
                        </m:r>
                      </m:sub>
                    </m:sSub>
                    <m:r>
                      <a:rPr lang="en-US" altLang="zh-CN" sz="2800" b="0" i="1" smtClean="0">
                        <a:latin typeface="Cambria Math" panose="02040503050406030204"/>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a:rPr>
                          <m:t>𝐸</m:t>
                        </m:r>
                      </m:e>
                      <m:sub>
                        <m:r>
                          <a:rPr lang="en-US" altLang="zh-CN" sz="2800" b="0" i="1" smtClean="0">
                            <a:latin typeface="Cambria Math" panose="02040503050406030204"/>
                          </a:rPr>
                          <m:t>𝑔</m:t>
                        </m:r>
                        <m:r>
                          <a:rPr lang="en-US" altLang="zh-CN" sz="2800" b="0" i="1" smtClean="0">
                            <a:latin typeface="Cambria Math" panose="02040503050406030204"/>
                          </a:rPr>
                          <m:t>2</m:t>
                        </m:r>
                      </m:sub>
                    </m:sSub>
                  </m:oMath>
                </a14:m>
                <a:r>
                  <a:rPr lang="en-US" altLang="zh-CN" sz="2800" dirty="0"/>
                  <a:t>-</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a:rPr>
                          <m:t>𝑉</m:t>
                        </m:r>
                      </m:e>
                      <m:sub>
                        <m:r>
                          <a:rPr lang="en-US" altLang="zh-CN" sz="2800" b="0" i="1" dirty="0" smtClean="0">
                            <a:latin typeface="Cambria Math" panose="02040503050406030204"/>
                          </a:rPr>
                          <m:t>𝑛</m:t>
                        </m:r>
                      </m:sub>
                    </m:sSub>
                    <m:r>
                      <a:rPr lang="en-US" altLang="zh-CN" sz="2800" b="0" i="1" dirty="0" smtClean="0">
                        <a:latin typeface="Cambria Math" panose="02040503050406030204"/>
                      </a:rPr>
                      <m:t>−</m:t>
                    </m:r>
                    <m:r>
                      <a:rPr lang="en-US" altLang="zh-CN" sz="2800" b="0" i="1" dirty="0" smtClean="0">
                        <a:latin typeface="Cambria Math" panose="02040503050406030204"/>
                        <a:ea typeface="Cambria Math" panose="02040503050406030204"/>
                      </a:rPr>
                      <m:t>∆</m:t>
                    </m:r>
                    <m:sSub>
                      <m:sSubPr>
                        <m:ctrlPr>
                          <a:rPr lang="en-US" altLang="zh-CN" sz="2800" b="0" i="1" dirty="0" smtClean="0">
                            <a:latin typeface="Cambria Math" panose="02040503050406030204" pitchFamily="18" charset="0"/>
                            <a:ea typeface="Cambria Math" panose="02040503050406030204"/>
                          </a:rPr>
                        </m:ctrlPr>
                      </m:sSubPr>
                      <m:e>
                        <m:r>
                          <a:rPr lang="en-US" altLang="zh-CN" sz="2800" b="0" i="1" dirty="0" smtClean="0">
                            <a:latin typeface="Cambria Math" panose="02040503050406030204"/>
                            <a:ea typeface="Cambria Math" panose="02040503050406030204"/>
                          </a:rPr>
                          <m:t>𝐸</m:t>
                        </m:r>
                      </m:e>
                      <m:sub>
                        <m:r>
                          <a:rPr lang="en-US" altLang="zh-CN" sz="2800" b="0" i="1" dirty="0" smtClean="0">
                            <a:latin typeface="Cambria Math" panose="02040503050406030204"/>
                            <a:ea typeface="Cambria Math" panose="02040503050406030204"/>
                          </a:rPr>
                          <m:t>𝑉</m:t>
                        </m:r>
                      </m:sub>
                    </m:sSub>
                    <m:r>
                      <a:rPr lang="en-US" altLang="zh-CN" sz="2800" b="0" i="1" dirty="0" smtClean="0">
                        <a:latin typeface="Cambria Math" panose="02040503050406030204"/>
                        <a:ea typeface="Cambria Math" panose="02040503050406030204"/>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a:rPr>
                          <m:t>𝑉</m:t>
                        </m:r>
                      </m:e>
                      <m:sub>
                        <m:r>
                          <a:rPr lang="en-US" altLang="zh-CN" sz="2800" b="0" i="1" dirty="0" smtClean="0">
                            <a:latin typeface="Cambria Math" panose="02040503050406030204"/>
                          </a:rPr>
                          <m:t>𝑃</m:t>
                        </m:r>
                      </m:sub>
                    </m:sSub>
                    <m:r>
                      <a:rPr lang="en-US" altLang="zh-CN" sz="2800" b="0" i="1" dirty="0" smtClean="0">
                        <a:latin typeface="Cambria Math" panose="02040503050406030204"/>
                      </a:rPr>
                      <m:t>=</m:t>
                    </m:r>
                    <m:sSub>
                      <m:sSubPr>
                        <m:ctrlPr>
                          <a:rPr lang="en-US" altLang="zh-CN" sz="2800" i="1">
                            <a:latin typeface="Cambria Math" panose="02040503050406030204" pitchFamily="18" charset="0"/>
                          </a:rPr>
                        </m:ctrlPr>
                      </m:sSubPr>
                      <m:e>
                        <m:r>
                          <a:rPr lang="en-US" altLang="zh-CN" sz="2800" i="1">
                            <a:latin typeface="Cambria Math" panose="02040503050406030204"/>
                          </a:rPr>
                          <m:t>𝐸</m:t>
                        </m:r>
                      </m:e>
                      <m:sub>
                        <m:r>
                          <a:rPr lang="en-US" altLang="zh-CN" sz="2800" i="1">
                            <a:latin typeface="Cambria Math" panose="02040503050406030204"/>
                          </a:rPr>
                          <m:t>𝑔</m:t>
                        </m:r>
                        <m:r>
                          <a:rPr lang="en-US" altLang="zh-CN" sz="2800" i="1">
                            <a:latin typeface="Cambria Math" panose="02040503050406030204"/>
                          </a:rPr>
                          <m:t>2</m:t>
                        </m:r>
                      </m:sub>
                    </m:sSub>
                    <m:r>
                      <m:rPr>
                        <m:nor/>
                      </m:rPr>
                      <a:rPr lang="en-US" altLang="zh-CN" sz="2800"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a:rPr>
                          <m:t>𝑉</m:t>
                        </m:r>
                      </m:e>
                      <m:sub>
                        <m:r>
                          <a:rPr lang="en-US" altLang="zh-CN" sz="2800" i="1" dirty="0">
                            <a:latin typeface="Cambria Math" panose="02040503050406030204"/>
                          </a:rPr>
                          <m:t>𝑛</m:t>
                        </m:r>
                      </m:sub>
                    </m:sSub>
                    <m:r>
                      <a:rPr lang="en-US" altLang="zh-CN" sz="2800" i="1" dirty="0">
                        <a:latin typeface="Cambria Math" panose="02040503050406030204"/>
                        <a:ea typeface="Cambria Math" panose="02040503050406030204"/>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a:rPr>
                          <m:t>𝑉</m:t>
                        </m:r>
                      </m:e>
                      <m:sub>
                        <m:r>
                          <a:rPr lang="en-US" altLang="zh-CN" sz="2800" i="1" dirty="0">
                            <a:latin typeface="Cambria Math" panose="02040503050406030204"/>
                          </a:rPr>
                          <m:t>𝑃</m:t>
                        </m:r>
                      </m:sub>
                    </m:sSub>
                    <m:r>
                      <a:rPr lang="en-US" altLang="zh-CN" sz="2800" i="1" dirty="0">
                        <a:latin typeface="Cambria Math" panose="02040503050406030204"/>
                      </a:rPr>
                      <m:t>−</m:t>
                    </m:r>
                    <m:r>
                      <a:rPr lang="en-US" altLang="zh-CN" sz="2800" i="1" dirty="0">
                        <a:latin typeface="Cambria Math" panose="02040503050406030204"/>
                        <a:ea typeface="Cambria Math" panose="02040503050406030204"/>
                      </a:rPr>
                      <m:t>∆</m:t>
                    </m:r>
                    <m:sSub>
                      <m:sSubPr>
                        <m:ctrlPr>
                          <a:rPr lang="en-US" altLang="zh-CN" sz="2800" i="1" dirty="0">
                            <a:latin typeface="Cambria Math" panose="02040503050406030204" pitchFamily="18" charset="0"/>
                            <a:ea typeface="Cambria Math" panose="02040503050406030204"/>
                          </a:rPr>
                        </m:ctrlPr>
                      </m:sSubPr>
                      <m:e>
                        <m:r>
                          <a:rPr lang="en-US" altLang="zh-CN" sz="2800" i="1" dirty="0">
                            <a:latin typeface="Cambria Math" panose="02040503050406030204"/>
                            <a:ea typeface="Cambria Math" panose="02040503050406030204"/>
                          </a:rPr>
                          <m:t>𝐸</m:t>
                        </m:r>
                      </m:e>
                      <m:sub>
                        <m:r>
                          <a:rPr lang="en-US" altLang="zh-CN" sz="2800" b="0" i="1" dirty="0" smtClean="0">
                            <a:latin typeface="Cambria Math" panose="02040503050406030204"/>
                            <a:ea typeface="Cambria Math" panose="02040503050406030204"/>
                          </a:rPr>
                          <m:t>𝑔</m:t>
                        </m:r>
                      </m:sub>
                    </m:sSub>
                    <m:r>
                      <a:rPr lang="en-US" altLang="zh-CN" sz="2800" b="0" i="1" dirty="0" smtClean="0">
                        <a:latin typeface="Cambria Math" panose="02040503050406030204"/>
                        <a:ea typeface="Cambria Math" panose="02040503050406030204"/>
                      </a:rPr>
                      <m:t>+∆</m:t>
                    </m:r>
                    <m:sSub>
                      <m:sSubPr>
                        <m:ctrlPr>
                          <a:rPr lang="en-US" altLang="zh-CN" sz="2800" b="0" i="1" dirty="0" smtClean="0">
                            <a:latin typeface="Cambria Math" panose="02040503050406030204" pitchFamily="18" charset="0"/>
                            <a:ea typeface="Cambria Math" panose="02040503050406030204"/>
                          </a:rPr>
                        </m:ctrlPr>
                      </m:sSubPr>
                      <m:e>
                        <m:r>
                          <a:rPr lang="en-US" altLang="zh-CN" sz="2800" b="0" i="1" dirty="0" smtClean="0">
                            <a:latin typeface="Cambria Math" panose="02040503050406030204"/>
                            <a:ea typeface="Cambria Math" panose="02040503050406030204"/>
                          </a:rPr>
                          <m:t>𝐸</m:t>
                        </m:r>
                      </m:e>
                      <m:sub>
                        <m:r>
                          <a:rPr lang="en-US" altLang="zh-CN" sz="2800" b="0" i="1" dirty="0" smtClean="0">
                            <a:latin typeface="Cambria Math" panose="02040503050406030204"/>
                            <a:ea typeface="Cambria Math" panose="02040503050406030204"/>
                          </a:rPr>
                          <m:t>𝑐</m:t>
                        </m:r>
                      </m:sub>
                    </m:sSub>
                  </m:oMath>
                </a14:m>
                <a:endParaRPr lang="en-US" altLang="zh-CN" sz="2800" b="0" dirty="0">
                  <a:ea typeface="Cambria Math" panose="02040503050406030204"/>
                </a:endParaRPr>
              </a:p>
              <a:p>
                <a:r>
                  <a:rPr lang="en-US" altLang="zh-CN" sz="2800" dirty="0"/>
                  <a:t>       </a:t>
                </a:r>
                <a14:m>
                  <m:oMath xmlns:m="http://schemas.openxmlformats.org/officeDocument/2006/math">
                    <m:r>
                      <a:rPr lang="en-US" altLang="zh-CN" sz="2800" i="1">
                        <a:latin typeface="Cambria Math" panose="02040503050406030204"/>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a:rPr>
                          <m:t>𝐸</m:t>
                        </m:r>
                      </m:e>
                      <m:sub>
                        <m:r>
                          <a:rPr lang="en-US" altLang="zh-CN" sz="2800" i="1">
                            <a:latin typeface="Cambria Math" panose="02040503050406030204"/>
                          </a:rPr>
                          <m:t>𝑔</m:t>
                        </m:r>
                        <m:r>
                          <a:rPr lang="en-US" altLang="zh-CN" sz="2800" b="0" i="1" smtClean="0">
                            <a:latin typeface="Cambria Math" panose="02040503050406030204"/>
                          </a:rPr>
                          <m:t>1</m:t>
                        </m:r>
                      </m:sub>
                    </m:sSub>
                    <m:r>
                      <a:rPr lang="en-US" altLang="zh-CN" sz="2800" i="1" dirty="0">
                        <a:latin typeface="Cambria Math" panose="02040503050406030204"/>
                        <a:ea typeface="Cambria Math" panose="02040503050406030204"/>
                      </a:rPr>
                      <m:t>+∆</m:t>
                    </m:r>
                    <m:sSub>
                      <m:sSubPr>
                        <m:ctrlPr>
                          <a:rPr lang="en-US" altLang="zh-CN" sz="2800" i="1" dirty="0">
                            <a:latin typeface="Cambria Math" panose="02040503050406030204" pitchFamily="18" charset="0"/>
                            <a:ea typeface="Cambria Math" panose="02040503050406030204"/>
                          </a:rPr>
                        </m:ctrlPr>
                      </m:sSubPr>
                      <m:e>
                        <m:r>
                          <a:rPr lang="en-US" altLang="zh-CN" sz="2800" i="1" dirty="0">
                            <a:latin typeface="Cambria Math" panose="02040503050406030204"/>
                            <a:ea typeface="Cambria Math" panose="02040503050406030204"/>
                          </a:rPr>
                          <m:t>𝐸</m:t>
                        </m:r>
                      </m:e>
                      <m:sub>
                        <m:r>
                          <a:rPr lang="en-US" altLang="zh-CN" sz="2800" i="1" dirty="0">
                            <a:latin typeface="Cambria Math" panose="02040503050406030204"/>
                            <a:ea typeface="Cambria Math" panose="02040503050406030204"/>
                          </a:rPr>
                          <m:t>𝑐</m:t>
                        </m:r>
                      </m:sub>
                    </m:sSub>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a:rPr>
                          <m:t>−</m:t>
                        </m:r>
                        <m:r>
                          <a:rPr lang="en-US" altLang="zh-CN" sz="2800" i="1" dirty="0">
                            <a:latin typeface="Cambria Math" panose="02040503050406030204"/>
                          </a:rPr>
                          <m:t>𝑉</m:t>
                        </m:r>
                      </m:e>
                      <m:sub>
                        <m:r>
                          <a:rPr lang="en-US" altLang="zh-CN" sz="2800" i="1" dirty="0">
                            <a:latin typeface="Cambria Math" panose="02040503050406030204"/>
                          </a:rPr>
                          <m:t>𝑛</m:t>
                        </m:r>
                      </m:sub>
                    </m:sSub>
                    <m:r>
                      <a:rPr lang="en-US" altLang="zh-CN" sz="2800" i="1" dirty="0">
                        <a:latin typeface="Cambria Math" panose="02040503050406030204"/>
                        <a:ea typeface="Cambria Math" panose="02040503050406030204"/>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a:rPr>
                          <m:t>𝑉</m:t>
                        </m:r>
                      </m:e>
                      <m:sub>
                        <m:r>
                          <a:rPr lang="en-US" altLang="zh-CN" sz="2800" i="1" dirty="0">
                            <a:latin typeface="Cambria Math" panose="02040503050406030204"/>
                          </a:rPr>
                          <m:t>𝑃</m:t>
                        </m:r>
                      </m:sub>
                    </m:sSub>
                  </m:oMath>
                </a14:m>
                <a:endParaRPr lang="zh-CN" altLang="en-US" sz="2800" dirty="0"/>
              </a:p>
            </p:txBody>
          </p:sp>
        </mc:Choice>
        <mc:Fallback>
          <p:sp>
            <p:nvSpPr>
              <p:cNvPr id="6" name="TextBox 5"/>
              <p:cNvSpPr txBox="1">
                <a:spLocks noRot="1" noChangeAspect="1" noMove="1" noResize="1" noEditPoints="1" noAdjustHandles="1" noChangeArrowheads="1" noChangeShapeType="1" noTextEdit="1"/>
              </p:cNvSpPr>
              <p:nvPr/>
            </p:nvSpPr>
            <p:spPr>
              <a:xfrm>
                <a:off x="404100" y="5445224"/>
                <a:ext cx="8231741" cy="1024127"/>
              </a:xfrm>
              <a:prstGeom prst="rect">
                <a:avLst/>
              </a:prstGeom>
              <a:blipFill rotWithShape="1">
                <a:blip r:embed="rId4"/>
                <a:stretch>
                  <a:fillRect l="-3" t="-10" r="-4353" b="59"/>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2"/>
          </p:nvPr>
        </p:nvSpPr>
        <p:spPr/>
        <p:txBody>
          <a:bodyPr/>
          <a:lstStyle/>
          <a:p>
            <a:pPr>
              <a:defRPr/>
            </a:pPr>
            <a:fld id="{7C0C79BD-5719-4F96-8423-08C1FB8A4F05}" type="slidenum">
              <a:rPr lang="zh-CN" altLang="en-US"/>
            </a:fld>
            <a:endParaRPr lang="en-US" altLang="zh-CN"/>
          </a:p>
        </p:txBody>
      </p:sp>
      <p:pic>
        <p:nvPicPr>
          <p:cNvPr id="66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1040" y="897712"/>
            <a:ext cx="828675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292080" y="606596"/>
            <a:ext cx="2115066" cy="523220"/>
          </a:xfrm>
          <a:prstGeom prst="rect">
            <a:avLst/>
          </a:prstGeom>
          <a:noFill/>
        </p:spPr>
        <p:txBody>
          <a:bodyPr wrap="none" rtlCol="0">
            <a:spAutoFit/>
          </a:bodyPr>
          <a:lstStyle/>
          <a:p>
            <a:r>
              <a:rPr lang="en-US" altLang="zh-CN" sz="2800" dirty="0"/>
              <a:t>Vacuum level</a:t>
            </a:r>
            <a:endParaRPr lang="zh-CN" altLang="en-US" sz="2800" dirty="0"/>
          </a:p>
        </p:txBody>
      </p:sp>
      <p:cxnSp>
        <p:nvCxnSpPr>
          <p:cNvPr id="5" name="直接连接符 4"/>
          <p:cNvCxnSpPr/>
          <p:nvPr/>
        </p:nvCxnSpPr>
        <p:spPr>
          <a:xfrm>
            <a:off x="4716016" y="332656"/>
            <a:ext cx="72008" cy="6696744"/>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139952" y="4797152"/>
            <a:ext cx="6480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139952" y="5589240"/>
            <a:ext cx="57606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文本框 8"/>
              <p:cNvSpPr txBox="1"/>
              <p:nvPr/>
            </p:nvSpPr>
            <p:spPr>
              <a:xfrm>
                <a:off x="3944945" y="4940841"/>
                <a:ext cx="715388"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2800" b="1" i="1" smtClean="0">
                          <a:solidFill>
                            <a:srgbClr val="00B050"/>
                          </a:solidFill>
                          <a:latin typeface="Cambria Math" panose="02040503050406030204" pitchFamily="18" charset="0"/>
                        </a:rPr>
                        <m:t>∆</m:t>
                      </m:r>
                      <m:sSub>
                        <m:sSubPr>
                          <m:ctrlPr>
                            <a:rPr lang="en-US" altLang="zh-CN" sz="2800" b="1" i="1" smtClean="0">
                              <a:solidFill>
                                <a:srgbClr val="00B050"/>
                              </a:solidFill>
                              <a:latin typeface="Cambria Math" panose="02040503050406030204" pitchFamily="18" charset="0"/>
                            </a:rPr>
                          </m:ctrlPr>
                        </m:sSubPr>
                        <m:e>
                          <m:r>
                            <a:rPr lang="en-US" altLang="zh-CN" sz="2800" b="1" i="1" smtClean="0">
                              <a:solidFill>
                                <a:srgbClr val="00B050"/>
                              </a:solidFill>
                              <a:latin typeface="Cambria Math" panose="02040503050406030204" pitchFamily="18" charset="0"/>
                            </a:rPr>
                            <m:t>𝑬</m:t>
                          </m:r>
                        </m:e>
                        <m:sub>
                          <m:r>
                            <a:rPr lang="en-US" altLang="zh-CN" sz="2800" b="1" i="1" smtClean="0">
                              <a:solidFill>
                                <a:srgbClr val="00B050"/>
                              </a:solidFill>
                              <a:latin typeface="Cambria Math" panose="02040503050406030204" pitchFamily="18" charset="0"/>
                            </a:rPr>
                            <m:t>𝑽</m:t>
                          </m:r>
                        </m:sub>
                      </m:sSub>
                    </m:oMath>
                  </m:oMathPara>
                </a14:m>
                <a:endParaRPr lang="zh-CN" altLang="en-US" sz="2800" b="1" dirty="0"/>
              </a:p>
            </p:txBody>
          </p:sp>
        </mc:Choice>
        <mc:Fallback>
          <p:sp>
            <p:nvSpPr>
              <p:cNvPr id="9" name="文本框 8"/>
              <p:cNvSpPr txBox="1">
                <a:spLocks noRot="1" noChangeAspect="1" noMove="1" noResize="1" noEditPoints="1" noAdjustHandles="1" noChangeArrowheads="1" noChangeShapeType="1" noTextEdit="1"/>
              </p:cNvSpPr>
              <p:nvPr/>
            </p:nvSpPr>
            <p:spPr>
              <a:xfrm>
                <a:off x="3944945" y="4940841"/>
                <a:ext cx="715388" cy="430887"/>
              </a:xfrm>
              <a:prstGeom prst="rect">
                <a:avLst/>
              </a:prstGeom>
              <a:blipFill rotWithShape="1">
                <a:blip r:embed="rId2"/>
                <a:stretch>
                  <a:fillRect l="-45" t="-126" r="-5760" b="6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3"/>
          <p:cNvSpPr>
            <a:spLocks noGrp="1"/>
          </p:cNvSpPr>
          <p:nvPr>
            <p:ph type="sldNum" sz="quarter" idx="12"/>
          </p:nvPr>
        </p:nvSpPr>
        <p:spPr/>
        <p:txBody>
          <a:bodyPr/>
          <a:lstStyle/>
          <a:p>
            <a:pPr>
              <a:defRPr/>
            </a:pPr>
            <a:fld id="{A88EB67D-29ED-4E3D-85A5-2EDB67AF5EF6}" type="slidenum">
              <a:rPr lang="zh-CN" altLang="en-US"/>
            </a:fld>
            <a:endParaRPr lang="en-US" altLang="zh-CN"/>
          </a:p>
        </p:txBody>
      </p:sp>
      <p:graphicFrame>
        <p:nvGraphicFramePr>
          <p:cNvPr id="28695" name="Group 23"/>
          <p:cNvGraphicFramePr>
            <a:graphicFrameLocks noGrp="1"/>
          </p:cNvGraphicFramePr>
          <p:nvPr/>
        </p:nvGraphicFramePr>
        <p:xfrm>
          <a:off x="611560" y="332656"/>
          <a:ext cx="6705600" cy="1584177"/>
        </p:xfrm>
        <a:graphic>
          <a:graphicData uri="http://schemas.openxmlformats.org/drawingml/2006/table">
            <a:tbl>
              <a:tblPr/>
              <a:tblGrid>
                <a:gridCol w="2235200"/>
                <a:gridCol w="2235200"/>
                <a:gridCol w="2235200"/>
              </a:tblGrid>
              <a:tr h="532617">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endParaRPr kumimoji="1" lang="en-US"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AlAs</a:t>
                      </a:r>
                      <a:endPar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GaAs</a:t>
                      </a:r>
                      <a:endPar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5.6605</a:t>
                      </a:r>
                      <a:endParaRPr kumimoji="1"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5.6533</a:t>
                      </a:r>
                      <a:endParaRPr kumimoji="1"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376">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r>
                        <a:rPr kumimoji="1"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rPr>
                        <a:t>g</a:t>
                      </a:r>
                      <a:endPar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2.15</a:t>
                      </a:r>
                      <a:endParaRPr kumimoji="1"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1.42</a:t>
                      </a:r>
                      <a:endParaRPr kumimoji="1" lang="zh-CN" altLang="en-US"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1221" name="Object 26"/>
          <p:cNvGraphicFramePr>
            <a:graphicFrameLocks noChangeAspect="1"/>
          </p:cNvGraphicFramePr>
          <p:nvPr/>
        </p:nvGraphicFramePr>
        <p:xfrm>
          <a:off x="611560" y="2132856"/>
          <a:ext cx="6696744" cy="1008112"/>
        </p:xfrm>
        <a:graphic>
          <a:graphicData uri="http://schemas.openxmlformats.org/presentationml/2006/ole">
            <mc:AlternateContent xmlns:mc="http://schemas.openxmlformats.org/markup-compatibility/2006">
              <mc:Choice xmlns:v="urn:schemas-microsoft-com:vml" Requires="v">
                <p:oleObj spid="_x0000_s18642" name="Equation" r:id="rId1" imgW="2514600" imgH="368300" progId="Equation.3">
                  <p:embed/>
                </p:oleObj>
              </mc:Choice>
              <mc:Fallback>
                <p:oleObj name="Equation" r:id="rId1" imgW="2514600" imgH="368300" progId="Equation.3">
                  <p:embed/>
                  <p:pic>
                    <p:nvPicPr>
                      <p:cNvPr id="0" name="图片 186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32856"/>
                        <a:ext cx="6696744" cy="1008112"/>
                      </a:xfrm>
                      <a:prstGeom prst="rect">
                        <a:avLst/>
                      </a:prstGeom>
                      <a:noFill/>
                      <a:ln>
                        <a:noFill/>
                      </a:ln>
                      <a:effectLst/>
                    </p:spPr>
                  </p:pic>
                </p:oleObj>
              </mc:Fallback>
            </mc:AlternateContent>
          </a:graphicData>
        </a:graphic>
      </p:graphicFrame>
      <p:graphicFrame>
        <p:nvGraphicFramePr>
          <p:cNvPr id="28732" name="Group 60"/>
          <p:cNvGraphicFramePr>
            <a:graphicFrameLocks noGrp="1"/>
          </p:cNvGraphicFramePr>
          <p:nvPr/>
        </p:nvGraphicFramePr>
        <p:xfrm>
          <a:off x="827584" y="3429000"/>
          <a:ext cx="6096000" cy="1676400"/>
        </p:xfrm>
        <a:graphic>
          <a:graphicData uri="http://schemas.openxmlformats.org/drawingml/2006/table">
            <a:tbl>
              <a:tblPr/>
              <a:tblGrid>
                <a:gridCol w="2032000"/>
                <a:gridCol w="2032000"/>
                <a:gridCol w="2032000"/>
              </a:tblGrid>
              <a:tr h="558800">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endParaRPr kumimoji="1" lang="en-US"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Si</a:t>
                      </a:r>
                      <a:endPar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Ge</a:t>
                      </a:r>
                      <a:endPar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 </a:t>
                      </a:r>
                      <a:endPar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5.43</a:t>
                      </a:r>
                      <a:endParaRPr kumimoji="1" lang="zh-CN" altLang="en-US"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5.646</a:t>
                      </a:r>
                      <a:endParaRPr kumimoji="1"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r>
                        <a:rPr kumimoji="1" lang="en-US" altLang="zh-CN" sz="2800" b="0" i="0" u="none" strike="noStrike" cap="none" normalizeH="0" baseline="-25000">
                          <a:ln>
                            <a:noFill/>
                          </a:ln>
                          <a:solidFill>
                            <a:schemeClr val="tx1"/>
                          </a:solidFill>
                          <a:effectLst/>
                          <a:latin typeface="Arial" panose="020B0604020202020204" pitchFamily="34" charset="0"/>
                          <a:ea typeface="宋体" panose="02010600030101010101" pitchFamily="2" charset="-122"/>
                        </a:rPr>
                        <a:t>g</a:t>
                      </a:r>
                      <a:endParaRPr kumimoji="1"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1.12</a:t>
                      </a:r>
                      <a:endParaRPr kumimoji="1"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a:spcBef>
                          <a:spcPct val="20000"/>
                        </a:spcBef>
                        <a:defRPr kumimoji="1" sz="2400">
                          <a:solidFill>
                            <a:schemeClr val="tx1"/>
                          </a:solidFill>
                          <a:latin typeface="Arial" panose="020B0604020202020204" pitchFamily="34" charset="0"/>
                          <a:ea typeface="宋体" panose="02010600030101010101" pitchFamily="2" charset="-122"/>
                        </a:defRPr>
                      </a:lvl2pPr>
                      <a:lvl3pPr>
                        <a:spcBef>
                          <a:spcPct val="20000"/>
                        </a:spcBef>
                        <a:defRPr kumimoji="1" sz="2000">
                          <a:solidFill>
                            <a:schemeClr val="tx1"/>
                          </a:solidFill>
                          <a:latin typeface="Arial" panose="020B0604020202020204" pitchFamily="34" charset="0"/>
                          <a:ea typeface="宋体" panose="02010600030101010101" pitchFamily="2" charset="-122"/>
                        </a:defRPr>
                      </a:lvl3pPr>
                      <a:lvl4pPr>
                        <a:spcBef>
                          <a:spcPct val="20000"/>
                        </a:spcBef>
                        <a:defRPr kumimoji="1">
                          <a:solidFill>
                            <a:schemeClr val="tx1"/>
                          </a:solidFill>
                          <a:latin typeface="Arial" panose="020B0604020202020204" pitchFamily="34" charset="0"/>
                          <a:ea typeface="宋体" panose="02010600030101010101" pitchFamily="2" charset="-122"/>
                        </a:defRPr>
                      </a:lvl4pPr>
                      <a:lvl5pPr>
                        <a:spcBef>
                          <a:spcPct val="20000"/>
                        </a:spcBef>
                        <a:defRPr kumimoji="1">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0.67</a:t>
                      </a:r>
                      <a:endParaRPr kumimoji="1" lang="zh-CN" altLang="en-US"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1240" name="Object 61"/>
          <p:cNvGraphicFramePr>
            <a:graphicFrameLocks noChangeAspect="1"/>
          </p:cNvGraphicFramePr>
          <p:nvPr/>
        </p:nvGraphicFramePr>
        <p:xfrm>
          <a:off x="251520" y="5373216"/>
          <a:ext cx="7501979" cy="1152128"/>
        </p:xfrm>
        <a:graphic>
          <a:graphicData uri="http://schemas.openxmlformats.org/presentationml/2006/ole">
            <mc:AlternateContent xmlns:mc="http://schemas.openxmlformats.org/markup-compatibility/2006">
              <mc:Choice xmlns:v="urn:schemas-microsoft-com:vml" Requires="v">
                <p:oleObj spid="_x0000_s18643" name="公式" r:id="rId3" imgW="67056000" imgH="9753600" progId="Equation.3">
                  <p:embed/>
                </p:oleObj>
              </mc:Choice>
              <mc:Fallback>
                <p:oleObj name="公式" r:id="rId3" imgW="67056000" imgH="9753600" progId="Equation.3">
                  <p:embed/>
                  <p:pic>
                    <p:nvPicPr>
                      <p:cNvPr id="0" name="图片 18642"/>
                      <p:cNvPicPr>
                        <a:picLocks noChangeAspect="1" noChangeArrowheads="1"/>
                      </p:cNvPicPr>
                      <p:nvPr/>
                    </p:nvPicPr>
                    <p:blipFill>
                      <a:blip r:embed="rId4"/>
                      <a:srcRect/>
                      <a:stretch>
                        <a:fillRect/>
                      </a:stretch>
                    </p:blipFill>
                    <p:spPr bwMode="auto">
                      <a:xfrm>
                        <a:off x="251520" y="5373216"/>
                        <a:ext cx="7501979" cy="1152128"/>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79512" y="1196752"/>
          <a:ext cx="8640959" cy="4464496"/>
        </p:xfrm>
        <a:graphic>
          <a:graphicData uri="http://schemas.openxmlformats.org/drawingml/2006/table">
            <a:tbl>
              <a:tblPr/>
              <a:tblGrid>
                <a:gridCol w="3020823"/>
                <a:gridCol w="1405034"/>
                <a:gridCol w="1405034"/>
                <a:gridCol w="1405034"/>
                <a:gridCol w="1405034"/>
              </a:tblGrid>
              <a:tr h="1116124">
                <a:tc>
                  <a:txBody>
                    <a:bodyPr/>
                    <a:lstStyle/>
                    <a:p>
                      <a:pPr algn="ctr"/>
                      <a:r>
                        <a:rPr lang="en-US" dirty="0">
                          <a:latin typeface="Book Antiqua" panose="02040602050305030304"/>
                        </a:rPr>
                        <a:t>HBT Material Structure</a:t>
                      </a:r>
                      <a:endParaRPr lang="en-US" dirty="0"/>
                    </a:p>
                  </a:txBody>
                  <a:tcPr marL="19050" marR="19050" marT="19050" marB="19050" anchor="ctr">
                    <a:lnL>
                      <a:noFill/>
                    </a:lnL>
                    <a:lnR>
                      <a:noFill/>
                    </a:lnR>
                    <a:lnT>
                      <a:noFill/>
                    </a:lnT>
                    <a:lnB>
                      <a:noFill/>
                    </a:lnB>
                    <a:solidFill>
                      <a:srgbClr val="BFBFBF"/>
                    </a:solidFill>
                  </a:tcPr>
                </a:tc>
                <a:tc>
                  <a:txBody>
                    <a:bodyPr/>
                    <a:lstStyle/>
                    <a:p>
                      <a:pPr algn="ctr"/>
                      <a:r>
                        <a:rPr lang="en-US" dirty="0" err="1">
                          <a:latin typeface="Symbol" panose="05050102010706020507"/>
                        </a:rPr>
                        <a:t>D</a:t>
                      </a:r>
                      <a:r>
                        <a:rPr lang="en-US" dirty="0" err="1">
                          <a:latin typeface="Book Antiqua" panose="02040602050305030304"/>
                        </a:rPr>
                        <a:t>Ec</a:t>
                      </a:r>
                      <a:r>
                        <a:rPr lang="en-US" dirty="0">
                          <a:latin typeface="Book Antiqua" panose="02040602050305030304"/>
                        </a:rPr>
                        <a:t> (eV)</a:t>
                      </a:r>
                      <a:endParaRPr lang="en-US" dirty="0"/>
                    </a:p>
                  </a:txBody>
                  <a:tcPr marL="19050" marR="19050" marT="19050" marB="19050" anchor="ctr">
                    <a:lnL>
                      <a:noFill/>
                    </a:lnL>
                    <a:lnR>
                      <a:noFill/>
                    </a:lnR>
                    <a:lnT>
                      <a:noFill/>
                    </a:lnT>
                    <a:lnB>
                      <a:noFill/>
                    </a:lnB>
                    <a:solidFill>
                      <a:srgbClr val="BFBFBF"/>
                    </a:solidFill>
                  </a:tcPr>
                </a:tc>
                <a:tc>
                  <a:txBody>
                    <a:bodyPr/>
                    <a:lstStyle/>
                    <a:p>
                      <a:pPr algn="ctr"/>
                      <a:r>
                        <a:rPr lang="en-US">
                          <a:latin typeface="Symbol" panose="05050102010706020507"/>
                        </a:rPr>
                        <a:t>D</a:t>
                      </a:r>
                      <a:r>
                        <a:rPr lang="en-US">
                          <a:latin typeface="Book Antiqua" panose="02040602050305030304"/>
                        </a:rPr>
                        <a:t>Ev (eV)</a:t>
                      </a:r>
                      <a:endParaRPr lang="en-US"/>
                    </a:p>
                  </a:txBody>
                  <a:tcPr marL="19050" marR="19050" marT="19050" marB="19050" anchor="ctr">
                    <a:lnL>
                      <a:noFill/>
                    </a:lnL>
                    <a:lnR>
                      <a:noFill/>
                    </a:lnR>
                    <a:lnT>
                      <a:noFill/>
                    </a:lnT>
                    <a:lnB>
                      <a:noFill/>
                    </a:lnB>
                    <a:solidFill>
                      <a:srgbClr val="BFBFBF"/>
                    </a:solidFill>
                  </a:tcPr>
                </a:tc>
                <a:tc>
                  <a:txBody>
                    <a:bodyPr/>
                    <a:lstStyle/>
                    <a:p>
                      <a:pPr algn="ctr"/>
                      <a:r>
                        <a:rPr lang="en-US" dirty="0" err="1">
                          <a:latin typeface="Symbol" panose="05050102010706020507"/>
                        </a:rPr>
                        <a:t>D</a:t>
                      </a:r>
                      <a:r>
                        <a:rPr lang="en-US" dirty="0" err="1">
                          <a:latin typeface="Book Antiqua" panose="02040602050305030304"/>
                        </a:rPr>
                        <a:t>Eg</a:t>
                      </a:r>
                      <a:r>
                        <a:rPr lang="en-US" dirty="0">
                          <a:latin typeface="Book Antiqua" panose="02040602050305030304"/>
                        </a:rPr>
                        <a:t> (eV)</a:t>
                      </a:r>
                      <a:endParaRPr lang="en-US" dirty="0"/>
                    </a:p>
                  </a:txBody>
                  <a:tcPr marL="19050" marR="19050" marT="19050" marB="19050" anchor="ctr">
                    <a:lnL>
                      <a:noFill/>
                    </a:lnL>
                    <a:lnR>
                      <a:noFill/>
                    </a:lnR>
                    <a:lnT>
                      <a:noFill/>
                    </a:lnT>
                    <a:lnB>
                      <a:noFill/>
                    </a:lnB>
                    <a:solidFill>
                      <a:srgbClr val="BFBFBF"/>
                    </a:solidFill>
                  </a:tcPr>
                </a:tc>
                <a:tc>
                  <a:txBody>
                    <a:bodyPr/>
                    <a:lstStyle/>
                    <a:p>
                      <a:pPr algn="ctr"/>
                      <a:r>
                        <a:rPr lang="en-US">
                          <a:latin typeface="Symbol" panose="05050102010706020507"/>
                        </a:rPr>
                        <a:t>D</a:t>
                      </a:r>
                      <a:r>
                        <a:rPr lang="en-US">
                          <a:latin typeface="Book Antiqua" panose="02040602050305030304"/>
                        </a:rPr>
                        <a:t>Ev/</a:t>
                      </a:r>
                      <a:r>
                        <a:rPr lang="en-US">
                          <a:latin typeface="Symbol" panose="05050102010706020507"/>
                        </a:rPr>
                        <a:t>D</a:t>
                      </a:r>
                      <a:r>
                        <a:rPr lang="en-US">
                          <a:latin typeface="Book Antiqua" panose="02040602050305030304"/>
                        </a:rPr>
                        <a:t>Ec</a:t>
                      </a:r>
                      <a:endParaRPr lang="en-US"/>
                    </a:p>
                  </a:txBody>
                  <a:tcPr marL="19050" marR="19050" marT="19050" marB="19050" anchor="ctr">
                    <a:lnL>
                      <a:noFill/>
                    </a:lnL>
                    <a:lnR>
                      <a:noFill/>
                    </a:lnR>
                    <a:lnT>
                      <a:noFill/>
                    </a:lnT>
                    <a:lnB>
                      <a:noFill/>
                    </a:lnB>
                    <a:solidFill>
                      <a:srgbClr val="BFBFBF"/>
                    </a:solidFill>
                  </a:tcPr>
                </a:tc>
              </a:tr>
              <a:tr h="1116124">
                <a:tc>
                  <a:txBody>
                    <a:bodyPr/>
                    <a:lstStyle/>
                    <a:p>
                      <a:pPr algn="ctr"/>
                      <a:r>
                        <a:rPr lang="en-US">
                          <a:latin typeface="Book Antiqua" panose="02040602050305030304"/>
                        </a:rPr>
                        <a:t>Al0.3Ga0.7As/GaAs</a:t>
                      </a:r>
                      <a:endParaRPr lang="en-US"/>
                    </a:p>
                  </a:txBody>
                  <a:tcPr marL="19050" marR="19050" marT="19050" marB="19050" anchor="ctr">
                    <a:lnL>
                      <a:noFill/>
                    </a:lnL>
                    <a:lnR>
                      <a:noFill/>
                    </a:lnR>
                    <a:lnT>
                      <a:noFill/>
                    </a:lnT>
                    <a:lnB>
                      <a:noFill/>
                    </a:lnB>
                    <a:solidFill>
                      <a:srgbClr val="EFEFEF"/>
                    </a:solidFill>
                  </a:tcPr>
                </a:tc>
                <a:tc>
                  <a:txBody>
                    <a:bodyPr/>
                    <a:lstStyle/>
                    <a:p>
                      <a:pPr algn="ctr"/>
                      <a:r>
                        <a:rPr lang="en-US" altLang="zh-CN">
                          <a:latin typeface="Book Antiqua" panose="02040602050305030304"/>
                        </a:rPr>
                        <a:t>0.24</a:t>
                      </a:r>
                      <a:endParaRPr lang="zh-CN" altLang="en-US"/>
                    </a:p>
                  </a:txBody>
                  <a:tcPr marL="19050" marR="19050" marT="19050" marB="19050" anchor="ctr">
                    <a:lnL>
                      <a:noFill/>
                    </a:lnL>
                    <a:lnR>
                      <a:noFill/>
                    </a:lnR>
                    <a:lnT>
                      <a:noFill/>
                    </a:lnT>
                    <a:lnB>
                      <a:noFill/>
                    </a:lnB>
                    <a:solidFill>
                      <a:srgbClr val="EFEFEF"/>
                    </a:solidFill>
                  </a:tcPr>
                </a:tc>
                <a:tc>
                  <a:txBody>
                    <a:bodyPr/>
                    <a:lstStyle/>
                    <a:p>
                      <a:pPr algn="ctr"/>
                      <a:r>
                        <a:rPr lang="en-US" altLang="zh-CN">
                          <a:latin typeface="Book Antiqua" panose="02040602050305030304"/>
                        </a:rPr>
                        <a:t>0.13</a:t>
                      </a:r>
                      <a:endParaRPr lang="zh-CN" altLang="en-US"/>
                    </a:p>
                  </a:txBody>
                  <a:tcPr marL="19050" marR="19050" marT="19050" marB="19050" anchor="ctr">
                    <a:lnL>
                      <a:noFill/>
                    </a:lnL>
                    <a:lnR>
                      <a:noFill/>
                    </a:lnR>
                    <a:lnT>
                      <a:noFill/>
                    </a:lnT>
                    <a:lnB>
                      <a:noFill/>
                    </a:lnB>
                    <a:solidFill>
                      <a:srgbClr val="EFEFEF"/>
                    </a:solidFill>
                  </a:tcPr>
                </a:tc>
                <a:tc>
                  <a:txBody>
                    <a:bodyPr/>
                    <a:lstStyle/>
                    <a:p>
                      <a:pPr algn="ctr"/>
                      <a:r>
                        <a:rPr lang="en-US" altLang="zh-CN" dirty="0">
                          <a:solidFill>
                            <a:schemeClr val="tx1"/>
                          </a:solidFill>
                          <a:latin typeface="Book Antiqua" panose="02040602050305030304"/>
                        </a:rPr>
                        <a:t>0.37</a:t>
                      </a:r>
                      <a:endParaRPr lang="zh-CN" altLang="en-US" dirty="0">
                        <a:solidFill>
                          <a:schemeClr val="tx1"/>
                        </a:solidFill>
                      </a:endParaRPr>
                    </a:p>
                  </a:txBody>
                  <a:tcPr marL="19050" marR="19050" marT="19050" marB="19050" anchor="ctr">
                    <a:lnL>
                      <a:noFill/>
                    </a:lnL>
                    <a:lnR>
                      <a:noFill/>
                    </a:lnR>
                    <a:lnT>
                      <a:noFill/>
                    </a:lnT>
                    <a:lnB>
                      <a:noFill/>
                    </a:lnB>
                    <a:solidFill>
                      <a:srgbClr val="EFEFEF"/>
                    </a:solidFill>
                  </a:tcPr>
                </a:tc>
                <a:tc>
                  <a:txBody>
                    <a:bodyPr/>
                    <a:lstStyle/>
                    <a:p>
                      <a:pPr algn="ctr"/>
                      <a:r>
                        <a:rPr lang="en-US" altLang="zh-CN" dirty="0">
                          <a:latin typeface="Book Antiqua" panose="02040602050305030304"/>
                        </a:rPr>
                        <a:t>0.54</a:t>
                      </a:r>
                      <a:endParaRPr lang="zh-CN" altLang="en-US" dirty="0"/>
                    </a:p>
                  </a:txBody>
                  <a:tcPr marL="19050" marR="19050" marT="19050" marB="19050" anchor="ctr">
                    <a:lnL>
                      <a:noFill/>
                    </a:lnL>
                    <a:lnR>
                      <a:noFill/>
                    </a:lnR>
                    <a:lnT>
                      <a:noFill/>
                    </a:lnT>
                    <a:lnB>
                      <a:noFill/>
                    </a:lnB>
                    <a:solidFill>
                      <a:srgbClr val="EFEFEF"/>
                    </a:solidFill>
                  </a:tcPr>
                </a:tc>
              </a:tr>
              <a:tr h="1116124">
                <a:tc>
                  <a:txBody>
                    <a:bodyPr/>
                    <a:lstStyle/>
                    <a:p>
                      <a:pPr algn="ctr"/>
                      <a:r>
                        <a:rPr lang="en-US">
                          <a:latin typeface="Book Antiqua" panose="02040602050305030304"/>
                        </a:rPr>
                        <a:t>In0.5Ga0.5P/GaAs </a:t>
                      </a:r>
                      <a:endParaRPr lang="en-US"/>
                    </a:p>
                  </a:txBody>
                  <a:tcPr marL="19050" marR="19050" marT="19050" marB="19050" anchor="ctr">
                    <a:lnL>
                      <a:noFill/>
                    </a:lnL>
                    <a:lnR>
                      <a:noFill/>
                    </a:lnR>
                    <a:lnT>
                      <a:noFill/>
                    </a:lnT>
                    <a:lnB>
                      <a:noFill/>
                    </a:lnB>
                    <a:solidFill>
                      <a:srgbClr val="EFEFEF"/>
                    </a:solidFill>
                  </a:tcPr>
                </a:tc>
                <a:tc>
                  <a:txBody>
                    <a:bodyPr/>
                    <a:lstStyle/>
                    <a:p>
                      <a:pPr algn="ctr"/>
                      <a:r>
                        <a:rPr lang="en-US" altLang="zh-CN">
                          <a:latin typeface="Book Antiqua" panose="02040602050305030304"/>
                        </a:rPr>
                        <a:t>0.19</a:t>
                      </a:r>
                      <a:endParaRPr lang="zh-CN" altLang="en-US"/>
                    </a:p>
                  </a:txBody>
                  <a:tcPr marL="19050" marR="19050" marT="19050" marB="19050" anchor="ctr">
                    <a:lnL>
                      <a:noFill/>
                    </a:lnL>
                    <a:lnR>
                      <a:noFill/>
                    </a:lnR>
                    <a:lnT>
                      <a:noFill/>
                    </a:lnT>
                    <a:lnB>
                      <a:noFill/>
                    </a:lnB>
                    <a:solidFill>
                      <a:srgbClr val="EFEFEF"/>
                    </a:solidFill>
                  </a:tcPr>
                </a:tc>
                <a:tc>
                  <a:txBody>
                    <a:bodyPr/>
                    <a:lstStyle/>
                    <a:p>
                      <a:pPr algn="ctr"/>
                      <a:r>
                        <a:rPr lang="en-US" altLang="zh-CN">
                          <a:latin typeface="Book Antiqua" panose="02040602050305030304"/>
                        </a:rPr>
                        <a:t>0.29</a:t>
                      </a:r>
                      <a:endParaRPr lang="zh-CN" altLang="en-US"/>
                    </a:p>
                  </a:txBody>
                  <a:tcPr marL="19050" marR="19050" marT="19050" marB="19050" anchor="ctr">
                    <a:lnL>
                      <a:noFill/>
                    </a:lnL>
                    <a:lnR>
                      <a:noFill/>
                    </a:lnR>
                    <a:lnT>
                      <a:noFill/>
                    </a:lnT>
                    <a:lnB>
                      <a:noFill/>
                    </a:lnB>
                    <a:solidFill>
                      <a:srgbClr val="EFEFEF"/>
                    </a:solidFill>
                  </a:tcPr>
                </a:tc>
                <a:tc>
                  <a:txBody>
                    <a:bodyPr/>
                    <a:lstStyle/>
                    <a:p>
                      <a:pPr algn="ctr"/>
                      <a:r>
                        <a:rPr lang="en-US" altLang="zh-CN" dirty="0">
                          <a:solidFill>
                            <a:schemeClr val="tx1"/>
                          </a:solidFill>
                          <a:latin typeface="Book Antiqua" panose="02040602050305030304"/>
                        </a:rPr>
                        <a:t>0.48</a:t>
                      </a:r>
                      <a:endParaRPr lang="zh-CN" altLang="en-US" dirty="0">
                        <a:solidFill>
                          <a:schemeClr val="tx1"/>
                        </a:solidFill>
                      </a:endParaRPr>
                    </a:p>
                  </a:txBody>
                  <a:tcPr marL="19050" marR="19050" marT="19050" marB="19050" anchor="ctr">
                    <a:lnL>
                      <a:noFill/>
                    </a:lnL>
                    <a:lnR>
                      <a:noFill/>
                    </a:lnR>
                    <a:lnT>
                      <a:noFill/>
                    </a:lnT>
                    <a:lnB>
                      <a:noFill/>
                    </a:lnB>
                    <a:solidFill>
                      <a:srgbClr val="EFEFEF"/>
                    </a:solidFill>
                  </a:tcPr>
                </a:tc>
                <a:tc>
                  <a:txBody>
                    <a:bodyPr/>
                    <a:lstStyle/>
                    <a:p>
                      <a:pPr algn="ctr"/>
                      <a:r>
                        <a:rPr lang="en-US" altLang="zh-CN" dirty="0">
                          <a:latin typeface="Book Antiqua" panose="02040602050305030304"/>
                        </a:rPr>
                        <a:t>1.53</a:t>
                      </a:r>
                      <a:endParaRPr lang="zh-CN" altLang="en-US" dirty="0"/>
                    </a:p>
                  </a:txBody>
                  <a:tcPr marL="19050" marR="19050" marT="19050" marB="19050" anchor="ctr">
                    <a:lnL>
                      <a:noFill/>
                    </a:lnL>
                    <a:lnR>
                      <a:noFill/>
                    </a:lnR>
                    <a:lnT>
                      <a:noFill/>
                    </a:lnT>
                    <a:lnB>
                      <a:noFill/>
                    </a:lnB>
                    <a:solidFill>
                      <a:srgbClr val="EFEFEF"/>
                    </a:solidFill>
                  </a:tcPr>
                </a:tc>
              </a:tr>
              <a:tr h="1116124">
                <a:tc>
                  <a:txBody>
                    <a:bodyPr/>
                    <a:lstStyle/>
                    <a:p>
                      <a:pPr algn="ctr"/>
                      <a:r>
                        <a:rPr lang="en-US">
                          <a:latin typeface="Book Antiqua" panose="02040602050305030304"/>
                        </a:rPr>
                        <a:t>InP/In0.53Ga0.47As </a:t>
                      </a:r>
                      <a:endParaRPr lang="en-US"/>
                    </a:p>
                  </a:txBody>
                  <a:tcPr marL="19050" marR="19050" marT="19050" marB="19050" anchor="ctr">
                    <a:lnL>
                      <a:noFill/>
                    </a:lnL>
                    <a:lnR>
                      <a:noFill/>
                    </a:lnR>
                    <a:lnT>
                      <a:noFill/>
                    </a:lnT>
                    <a:lnB>
                      <a:noFill/>
                    </a:lnB>
                    <a:solidFill>
                      <a:srgbClr val="EFEFEF"/>
                    </a:solidFill>
                  </a:tcPr>
                </a:tc>
                <a:tc>
                  <a:txBody>
                    <a:bodyPr/>
                    <a:lstStyle/>
                    <a:p>
                      <a:pPr algn="ctr"/>
                      <a:r>
                        <a:rPr lang="en-US" altLang="zh-CN">
                          <a:latin typeface="Book Antiqua" panose="02040602050305030304"/>
                        </a:rPr>
                        <a:t>0.25</a:t>
                      </a:r>
                      <a:endParaRPr lang="zh-CN" altLang="en-US"/>
                    </a:p>
                  </a:txBody>
                  <a:tcPr marL="19050" marR="19050" marT="19050" marB="19050" anchor="ctr">
                    <a:lnL>
                      <a:noFill/>
                    </a:lnL>
                    <a:lnR>
                      <a:noFill/>
                    </a:lnR>
                    <a:lnT>
                      <a:noFill/>
                    </a:lnT>
                    <a:lnB>
                      <a:noFill/>
                    </a:lnB>
                    <a:solidFill>
                      <a:srgbClr val="EFEFEF"/>
                    </a:solidFill>
                  </a:tcPr>
                </a:tc>
                <a:tc>
                  <a:txBody>
                    <a:bodyPr/>
                    <a:lstStyle/>
                    <a:p>
                      <a:pPr algn="ctr"/>
                      <a:r>
                        <a:rPr lang="en-US" altLang="zh-CN">
                          <a:latin typeface="Book Antiqua" panose="02040602050305030304"/>
                        </a:rPr>
                        <a:t>0.34</a:t>
                      </a:r>
                      <a:endParaRPr lang="zh-CN" altLang="en-US"/>
                    </a:p>
                  </a:txBody>
                  <a:tcPr marL="19050" marR="19050" marT="19050" marB="19050" anchor="ctr">
                    <a:lnL>
                      <a:noFill/>
                    </a:lnL>
                    <a:lnR>
                      <a:noFill/>
                    </a:lnR>
                    <a:lnT>
                      <a:noFill/>
                    </a:lnT>
                    <a:lnB>
                      <a:noFill/>
                    </a:lnB>
                    <a:solidFill>
                      <a:srgbClr val="EFEFEF"/>
                    </a:solidFill>
                  </a:tcPr>
                </a:tc>
                <a:tc>
                  <a:txBody>
                    <a:bodyPr/>
                    <a:lstStyle/>
                    <a:p>
                      <a:pPr algn="ctr"/>
                      <a:r>
                        <a:rPr lang="en-US" altLang="zh-CN" dirty="0">
                          <a:solidFill>
                            <a:schemeClr val="tx1"/>
                          </a:solidFill>
                          <a:latin typeface="Book Antiqua" panose="02040602050305030304"/>
                        </a:rPr>
                        <a:t>0.59</a:t>
                      </a:r>
                      <a:endParaRPr lang="zh-CN" altLang="en-US" dirty="0">
                        <a:solidFill>
                          <a:schemeClr val="tx1"/>
                        </a:solidFill>
                      </a:endParaRPr>
                    </a:p>
                  </a:txBody>
                  <a:tcPr marL="19050" marR="19050" marT="19050" marB="19050" anchor="ctr">
                    <a:lnL>
                      <a:noFill/>
                    </a:lnL>
                    <a:lnR>
                      <a:noFill/>
                    </a:lnR>
                    <a:lnT>
                      <a:noFill/>
                    </a:lnT>
                    <a:lnB>
                      <a:noFill/>
                    </a:lnB>
                    <a:solidFill>
                      <a:srgbClr val="EFEFEF"/>
                    </a:solidFill>
                  </a:tcPr>
                </a:tc>
                <a:tc>
                  <a:txBody>
                    <a:bodyPr/>
                    <a:lstStyle/>
                    <a:p>
                      <a:pPr algn="ctr"/>
                      <a:r>
                        <a:rPr lang="en-US" altLang="zh-CN" dirty="0">
                          <a:latin typeface="Book Antiqua" panose="02040602050305030304"/>
                        </a:rPr>
                        <a:t>1.36</a:t>
                      </a:r>
                      <a:endParaRPr lang="zh-CN" altLang="en-US" dirty="0"/>
                    </a:p>
                  </a:txBody>
                  <a:tcPr marL="19050" marR="19050" marT="19050" marB="19050" anchor="ctr">
                    <a:lnL>
                      <a:noFill/>
                    </a:lnL>
                    <a:lnR>
                      <a:noFill/>
                    </a:lnR>
                    <a:lnT>
                      <a:noFill/>
                    </a:lnT>
                    <a:lnB>
                      <a:noFill/>
                    </a:lnB>
                    <a:solidFill>
                      <a:srgbClr val="EFEFEF"/>
                    </a:solidFill>
                  </a:tcPr>
                </a:tc>
              </a:tr>
            </a:tbl>
          </a:graphicData>
        </a:graphic>
      </p:graphicFrame>
      <p:sp>
        <p:nvSpPr>
          <p:cNvPr id="3" name="灯片编号占位符 2"/>
          <p:cNvSpPr>
            <a:spLocks noGrp="1"/>
          </p:cNvSpPr>
          <p:nvPr>
            <p:ph type="sldNum" sz="quarter" idx="12"/>
          </p:nvPr>
        </p:nvSpPr>
        <p:spPr/>
        <p:txBody>
          <a:bodyPr/>
          <a:lstStyle/>
          <a:p>
            <a:fld id="{F99445CF-F9A9-48AC-9DFE-D0925D1F47F2}" type="slidenum">
              <a:rPr lang="zh-CN" altLang="en-US" smtClean="0"/>
            </a:fld>
            <a:endParaRPr lang="zh-CN" altLang="en-US"/>
          </a:p>
        </p:txBody>
      </p:sp>
      <p:sp>
        <p:nvSpPr>
          <p:cNvPr id="4" name="矩形 3"/>
          <p:cNvSpPr/>
          <p:nvPr/>
        </p:nvSpPr>
        <p:spPr>
          <a:xfrm>
            <a:off x="6084168" y="1268760"/>
            <a:ext cx="1440160" cy="4320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hlinkClick r:id="" action="ppaction://ole?verb=1"/>
          </p:cNvPr>
          <p:cNvGraphicFramePr>
            <a:graphicFrameLocks noGrp="1" noChangeAspect="1"/>
          </p:cNvGraphicFramePr>
          <p:nvPr/>
        </p:nvGraphicFramePr>
        <p:xfrm>
          <a:off x="1968500" y="0"/>
          <a:ext cx="4221163" cy="1254125"/>
        </p:xfrm>
        <a:graphic>
          <a:graphicData uri="http://schemas.openxmlformats.org/presentationml/2006/ole">
            <mc:AlternateContent xmlns:mc="http://schemas.openxmlformats.org/markup-compatibility/2006">
              <mc:Choice xmlns:v="urn:schemas-microsoft-com:vml" Requires="v">
                <p:oleObj spid="_x0000_s63925" name="公式" r:id="rId1" imgW="42062400" imgH="12496800" progId="Equation.3">
                  <p:embed/>
                </p:oleObj>
              </mc:Choice>
              <mc:Fallback>
                <p:oleObj name="公式" r:id="rId1" imgW="42062400" imgH="12496800" progId="Equation.3">
                  <p:embed/>
                  <p:pic>
                    <p:nvPicPr>
                      <p:cNvPr id="0" name="Object 3"/>
                      <p:cNvPicPr>
                        <a:picLocks noGrp="1" noChangeAspect="1" noChangeArrowheads="1"/>
                      </p:cNvPicPr>
                      <p:nvPr/>
                    </p:nvPicPr>
                    <p:blipFill>
                      <a:blip r:embed="rId2"/>
                      <a:srcRect/>
                      <a:stretch>
                        <a:fillRect/>
                      </a:stretch>
                    </p:blipFill>
                    <p:spPr bwMode="auto">
                      <a:xfrm>
                        <a:off x="1968500" y="0"/>
                        <a:ext cx="4221163" cy="1254125"/>
                      </a:xfrm>
                      <a:prstGeom prst="rect">
                        <a:avLst/>
                      </a:prstGeom>
                      <a:noFill/>
                      <a:ln>
                        <a:noFill/>
                      </a:ln>
                    </p:spPr>
                  </p:pic>
                </p:oleObj>
              </mc:Fallback>
            </mc:AlternateContent>
          </a:graphicData>
        </a:graphic>
      </p:graphicFrame>
      <p:graphicFrame>
        <p:nvGraphicFramePr>
          <p:cNvPr id="3" name="对象 2">
            <a:hlinkClick r:id="" action="ppaction://ole?verb=1"/>
          </p:cNvPr>
          <p:cNvGraphicFramePr>
            <a:graphicFrameLocks noGrp="1" noChangeAspect="1"/>
          </p:cNvGraphicFramePr>
          <p:nvPr/>
        </p:nvGraphicFramePr>
        <p:xfrm>
          <a:off x="1909763" y="1484313"/>
          <a:ext cx="4151312" cy="1223962"/>
        </p:xfrm>
        <a:graphic>
          <a:graphicData uri="http://schemas.openxmlformats.org/presentationml/2006/ole">
            <mc:AlternateContent xmlns:mc="http://schemas.openxmlformats.org/markup-compatibility/2006">
              <mc:Choice xmlns:v="urn:schemas-microsoft-com:vml" Requires="v">
                <p:oleObj spid="_x0000_s63926" name="公式" r:id="rId3" imgW="42367200" imgH="12496800" progId="Equation.3">
                  <p:embed/>
                </p:oleObj>
              </mc:Choice>
              <mc:Fallback>
                <p:oleObj name="公式" r:id="rId3" imgW="42367200" imgH="12496800" progId="Equation.3">
                  <p:embed/>
                  <p:pic>
                    <p:nvPicPr>
                      <p:cNvPr id="0" name="Object 4"/>
                      <p:cNvPicPr>
                        <a:picLocks noGrp="1" noChangeAspect="1" noChangeArrowheads="1"/>
                      </p:cNvPicPr>
                      <p:nvPr/>
                    </p:nvPicPr>
                    <p:blipFill>
                      <a:blip r:embed="rId4"/>
                      <a:srcRect/>
                      <a:stretch>
                        <a:fillRect/>
                      </a:stretch>
                    </p:blipFill>
                    <p:spPr bwMode="auto">
                      <a:xfrm>
                        <a:off x="1909763" y="1484313"/>
                        <a:ext cx="4151312" cy="1223962"/>
                      </a:xfrm>
                      <a:prstGeom prst="rect">
                        <a:avLst/>
                      </a:prstGeom>
                      <a:noFill/>
                      <a:ln>
                        <a:noFill/>
                      </a:ln>
                    </p:spPr>
                  </p:pic>
                </p:oleObj>
              </mc:Fallback>
            </mc:AlternateContent>
          </a:graphicData>
        </a:graphic>
      </p:graphicFrame>
      <p:graphicFrame>
        <p:nvGraphicFramePr>
          <p:cNvPr id="4" name="对象 3">
            <a:hlinkClick r:id="" action="ppaction://ole?verb=1"/>
          </p:cNvPr>
          <p:cNvGraphicFramePr>
            <a:graphicFrameLocks noGrp="1" noChangeAspect="1"/>
          </p:cNvGraphicFramePr>
          <p:nvPr/>
        </p:nvGraphicFramePr>
        <p:xfrm>
          <a:off x="2087563" y="2924175"/>
          <a:ext cx="4060825" cy="1016000"/>
        </p:xfrm>
        <a:graphic>
          <a:graphicData uri="http://schemas.openxmlformats.org/presentationml/2006/ole">
            <mc:AlternateContent xmlns:mc="http://schemas.openxmlformats.org/markup-compatibility/2006">
              <mc:Choice xmlns:v="urn:schemas-microsoft-com:vml" Requires="v">
                <p:oleObj spid="_x0000_s63927" name="公式" r:id="rId5" imgW="49987200" imgH="12496800" progId="Equation.3">
                  <p:embed/>
                </p:oleObj>
              </mc:Choice>
              <mc:Fallback>
                <p:oleObj name="公式" r:id="rId5" imgW="49987200" imgH="12496800" progId="Equation.3">
                  <p:embed/>
                  <p:pic>
                    <p:nvPicPr>
                      <p:cNvPr id="0" name="Object 5"/>
                      <p:cNvPicPr>
                        <a:picLocks noGrp="1" noChangeAspect="1" noChangeArrowheads="1"/>
                      </p:cNvPicPr>
                      <p:nvPr/>
                    </p:nvPicPr>
                    <p:blipFill>
                      <a:blip r:embed="rId6"/>
                      <a:srcRect/>
                      <a:stretch>
                        <a:fillRect/>
                      </a:stretch>
                    </p:blipFill>
                    <p:spPr bwMode="auto">
                      <a:xfrm>
                        <a:off x="2087563" y="2924175"/>
                        <a:ext cx="4060825" cy="1016000"/>
                      </a:xfrm>
                      <a:prstGeom prst="rect">
                        <a:avLst/>
                      </a:prstGeom>
                      <a:noFill/>
                      <a:ln>
                        <a:noFill/>
                      </a:ln>
                    </p:spPr>
                  </p:pic>
                </p:oleObj>
              </mc:Fallback>
            </mc:AlternateContent>
          </a:graphicData>
        </a:graphic>
      </p:graphicFrame>
      <p:graphicFrame>
        <p:nvGraphicFramePr>
          <p:cNvPr id="5" name="对象 4">
            <a:hlinkClick r:id="" action="ppaction://ole?verb=1"/>
          </p:cNvPr>
          <p:cNvGraphicFramePr>
            <a:graphicFrameLocks noGrp="1" noChangeAspect="1"/>
          </p:cNvGraphicFramePr>
          <p:nvPr/>
        </p:nvGraphicFramePr>
        <p:xfrm>
          <a:off x="2373313" y="4365625"/>
          <a:ext cx="2813050" cy="1144588"/>
        </p:xfrm>
        <a:graphic>
          <a:graphicData uri="http://schemas.openxmlformats.org/presentationml/2006/ole">
            <mc:AlternateContent xmlns:mc="http://schemas.openxmlformats.org/markup-compatibility/2006">
              <mc:Choice xmlns:v="urn:schemas-microsoft-com:vml" Requires="v">
                <p:oleObj spid="_x0000_s63928" name="公式" r:id="rId7" imgW="26212800" imgH="10668000" progId="Equation.3">
                  <p:embed/>
                </p:oleObj>
              </mc:Choice>
              <mc:Fallback>
                <p:oleObj name="公式" r:id="rId7" imgW="26212800" imgH="10668000" progId="Equation.3">
                  <p:embed/>
                  <p:pic>
                    <p:nvPicPr>
                      <p:cNvPr id="0" name="Object 6"/>
                      <p:cNvPicPr>
                        <a:picLocks noGrp="1" noChangeAspect="1" noChangeArrowheads="1"/>
                      </p:cNvPicPr>
                      <p:nvPr/>
                    </p:nvPicPr>
                    <p:blipFill>
                      <a:blip r:embed="rId8"/>
                      <a:srcRect/>
                      <a:stretch>
                        <a:fillRect/>
                      </a:stretch>
                    </p:blipFill>
                    <p:spPr bwMode="auto">
                      <a:xfrm>
                        <a:off x="2373313" y="4365625"/>
                        <a:ext cx="2813050" cy="1144588"/>
                      </a:xfrm>
                      <a:prstGeom prst="rect">
                        <a:avLst/>
                      </a:prstGeom>
                      <a:noFill/>
                      <a:ln>
                        <a:noFill/>
                      </a:ln>
                    </p:spPr>
                  </p:pic>
                </p:oleObj>
              </mc:Fallback>
            </mc:AlternateContent>
          </a:graphicData>
        </a:graphic>
      </p:graphicFrame>
      <p:sp>
        <p:nvSpPr>
          <p:cNvPr id="6" name="TextBox 5"/>
          <p:cNvSpPr txBox="1"/>
          <p:nvPr/>
        </p:nvSpPr>
        <p:spPr>
          <a:xfrm>
            <a:off x="323528" y="3284984"/>
            <a:ext cx="877163" cy="369332"/>
          </a:xfrm>
          <a:prstGeom prst="rect">
            <a:avLst/>
          </a:prstGeom>
          <a:noFill/>
        </p:spPr>
        <p:txBody>
          <a:bodyPr wrap="none" rtlCol="0">
            <a:spAutoFit/>
          </a:bodyPr>
          <a:lstStyle/>
          <a:p>
            <a:r>
              <a:rPr lang="zh-CN" altLang="en-US" dirty="0"/>
              <a:t>结电容</a:t>
            </a:r>
            <a:endParaRPr lang="zh-CN" altLang="en-US" dirty="0"/>
          </a:p>
        </p:txBody>
      </p:sp>
      <p:graphicFrame>
        <p:nvGraphicFramePr>
          <p:cNvPr id="7" name="对象 6">
            <a:hlinkClick r:id="" action="ppaction://ole?verb=1"/>
          </p:cNvPr>
          <p:cNvGraphicFramePr>
            <a:graphicFrameLocks noGrp="1" noChangeAspect="1"/>
          </p:cNvGraphicFramePr>
          <p:nvPr/>
        </p:nvGraphicFramePr>
        <p:xfrm>
          <a:off x="2400300" y="5876925"/>
          <a:ext cx="2678113" cy="720725"/>
        </p:xfrm>
        <a:graphic>
          <a:graphicData uri="http://schemas.openxmlformats.org/presentationml/2006/ole">
            <mc:AlternateContent xmlns:mc="http://schemas.openxmlformats.org/markup-compatibility/2006">
              <mc:Choice xmlns:v="urn:schemas-microsoft-com:vml" Requires="v">
                <p:oleObj spid="_x0000_s63929" name="公式" r:id="rId9" imgW="20421600" imgH="5486400" progId="Equation.3">
                  <p:embed/>
                </p:oleObj>
              </mc:Choice>
              <mc:Fallback>
                <p:oleObj name="公式" r:id="rId9" imgW="20421600" imgH="5486400" progId="Equation.3">
                  <p:embed/>
                  <p:pic>
                    <p:nvPicPr>
                      <p:cNvPr id="0" name="对象 4"/>
                      <p:cNvPicPr>
                        <a:picLocks noGrp="1" noChangeAspect="1" noChangeArrowheads="1"/>
                      </p:cNvPicPr>
                      <p:nvPr/>
                    </p:nvPicPr>
                    <p:blipFill>
                      <a:blip r:embed="rId10"/>
                      <a:srcRect/>
                      <a:stretch>
                        <a:fillRect/>
                      </a:stretch>
                    </p:blipFill>
                    <p:spPr bwMode="auto">
                      <a:xfrm>
                        <a:off x="2400300" y="5876925"/>
                        <a:ext cx="2678113" cy="720725"/>
                      </a:xfrm>
                      <a:prstGeom prst="rect">
                        <a:avLst/>
                      </a:prstGeom>
                      <a:noFill/>
                      <a:ln>
                        <a:noFill/>
                      </a:ln>
                    </p:spPr>
                  </p:pic>
                </p:oleObj>
              </mc:Fallback>
            </mc:AlternateContent>
          </a:graphicData>
        </a:graphic>
      </p:graphicFrame>
      <p:sp>
        <p:nvSpPr>
          <p:cNvPr id="8" name="灯片编号占位符 7"/>
          <p:cNvSpPr>
            <a:spLocks noGrp="1"/>
          </p:cNvSpPr>
          <p:nvPr>
            <p:ph type="sldNum" sz="quarter" idx="12"/>
          </p:nvPr>
        </p:nvSpPr>
        <p:spPr/>
        <p:txBody>
          <a:bodyPr/>
          <a:lstStyle/>
          <a:p>
            <a:fld id="{F99445CF-F9A9-48AC-9DFE-D0925D1F47F2}"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4248962" y="2013172"/>
            <a:ext cx="4680520" cy="1790178"/>
          </a:xfrm>
          <a:prstGeom prst="rect">
            <a:avLst/>
          </a:prstGeom>
        </p:spPr>
      </p:pic>
      <p:pic>
        <p:nvPicPr>
          <p:cNvPr id="9"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49" y="795668"/>
            <a:ext cx="3096344" cy="2941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组合 10"/>
          <p:cNvGrpSpPr/>
          <p:nvPr/>
        </p:nvGrpSpPr>
        <p:grpSpPr>
          <a:xfrm>
            <a:off x="4284582" y="159010"/>
            <a:ext cx="4537235" cy="1667542"/>
            <a:chOff x="4427633" y="586816"/>
            <a:chExt cx="4537235" cy="1667542"/>
          </a:xfrm>
        </p:grpSpPr>
        <p:grpSp>
          <p:nvGrpSpPr>
            <p:cNvPr id="12" name="Group 11"/>
            <p:cNvGrpSpPr/>
            <p:nvPr/>
          </p:nvGrpSpPr>
          <p:grpSpPr bwMode="auto">
            <a:xfrm>
              <a:off x="4427633" y="586816"/>
              <a:ext cx="922655" cy="1561870"/>
              <a:chOff x="1904" y="-1080"/>
              <a:chExt cx="1453" cy="2459"/>
            </a:xfrm>
          </p:grpSpPr>
          <p:sp>
            <p:nvSpPr>
              <p:cNvPr id="15" name="Text Box 12"/>
              <p:cNvSpPr txBox="1">
                <a:spLocks noChangeArrowheads="1"/>
              </p:cNvSpPr>
              <p:nvPr/>
            </p:nvSpPr>
            <p:spPr bwMode="auto">
              <a:xfrm>
                <a:off x="1904" y="-1080"/>
                <a:ext cx="1453" cy="82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b="1" dirty="0" smtClean="0">
                    <a:solidFill>
                      <a:srgbClr val="0000CC"/>
                    </a:solidFill>
                    <a:sym typeface="Wingdings" panose="05000000000000000000" pitchFamily="2" charset="2"/>
                  </a:rPr>
                  <a:t>截止</a:t>
                </a:r>
                <a:endParaRPr lang="zh-CN" altLang="en-US" sz="2800" b="1" dirty="0">
                  <a:solidFill>
                    <a:srgbClr val="0000CC"/>
                  </a:solidFill>
                  <a:sym typeface="Wingdings" panose="05000000000000000000" pitchFamily="2" charset="2"/>
                </a:endParaRPr>
              </a:p>
            </p:txBody>
          </p:sp>
          <p:sp>
            <p:nvSpPr>
              <p:cNvPr id="16" name="AutoShape 15"/>
              <p:cNvSpPr/>
              <p:nvPr/>
            </p:nvSpPr>
            <p:spPr bwMode="auto">
              <a:xfrm>
                <a:off x="1904" y="0"/>
                <a:ext cx="453" cy="1379"/>
              </a:xfrm>
              <a:prstGeom prst="leftBrace">
                <a:avLst>
                  <a:gd name="adj1" fmla="val 35449"/>
                  <a:gd name="adj2" fmla="val 50000"/>
                </a:avLst>
              </a:prstGeom>
              <a:noFill/>
              <a:ln w="25400" cap="flat"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mc:AlternateContent xmlns:mc="http://schemas.openxmlformats.org/markup-compatibility/2006">
          <mc:Choice xmlns:a14="http://schemas.microsoft.com/office/drawing/2010/main" Requires="a14">
            <p:sp>
              <p:nvSpPr>
                <p:cNvPr id="13" name="TextBox 1"/>
                <p:cNvSpPr txBox="1"/>
                <p:nvPr/>
              </p:nvSpPr>
              <p:spPr>
                <a:xfrm>
                  <a:off x="4499678" y="1731138"/>
                  <a:ext cx="4465190"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a:rPr>
                              <m:t>𝑽</m:t>
                            </m:r>
                          </m:e>
                          <m:sub>
                            <m:r>
                              <a:rPr lang="en-US" altLang="zh-CN" sz="2800" b="1" i="1" smtClean="0">
                                <a:solidFill>
                                  <a:schemeClr val="tx1"/>
                                </a:solidFill>
                                <a:latin typeface="Cambria Math" panose="02040503050406030204"/>
                              </a:rPr>
                              <m:t>𝒄𝒆</m:t>
                            </m:r>
                          </m:sub>
                        </m:sSub>
                        <m:r>
                          <a:rPr lang="en-US" altLang="zh-CN" sz="2800" b="1" i="1" smtClean="0">
                            <a:solidFill>
                              <a:schemeClr val="tx1"/>
                            </a:solidFill>
                            <a:latin typeface="Cambria Math" panose="02040503050406030204"/>
                          </a:rPr>
                          <m:t>=</m:t>
                        </m:r>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a:rPr>
                              <m:t>𝑽</m:t>
                            </m:r>
                          </m:e>
                          <m:sub>
                            <m:r>
                              <a:rPr lang="en-US" altLang="zh-CN" sz="2800" b="1" i="1" smtClean="0">
                                <a:solidFill>
                                  <a:schemeClr val="tx1"/>
                                </a:solidFill>
                                <a:latin typeface="Cambria Math" panose="02040503050406030204"/>
                              </a:rPr>
                              <m:t>𝒄𝒄</m:t>
                            </m:r>
                          </m:sub>
                        </m:sSub>
                        <m:r>
                          <a:rPr lang="en-US" altLang="zh-CN" sz="2800" b="1" i="1" smtClean="0">
                            <a:solidFill>
                              <a:schemeClr val="tx1"/>
                            </a:solidFill>
                            <a:latin typeface="Cambria Math" panose="02040503050406030204"/>
                          </a:rPr>
                          <m:t>−</m:t>
                        </m:r>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a:rPr>
                              <m:t>𝑰</m:t>
                            </m:r>
                          </m:e>
                          <m:sub>
                            <m:r>
                              <a:rPr lang="en-US" altLang="zh-CN" sz="2800" b="1" i="1" smtClean="0">
                                <a:solidFill>
                                  <a:schemeClr val="tx1"/>
                                </a:solidFill>
                                <a:latin typeface="Cambria Math" panose="02040503050406030204"/>
                              </a:rPr>
                              <m:t>𝒄𝒆𝒐</m:t>
                            </m:r>
                          </m:sub>
                        </m:sSub>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a:rPr>
                              <m:t>𝑹</m:t>
                            </m:r>
                          </m:e>
                          <m:sub>
                            <m:r>
                              <a:rPr lang="en-US" altLang="zh-CN" sz="2800" b="1" i="1" smtClean="0">
                                <a:solidFill>
                                  <a:schemeClr val="tx1"/>
                                </a:solidFill>
                                <a:latin typeface="Cambria Math" panose="02040503050406030204"/>
                              </a:rPr>
                              <m:t>𝑳</m:t>
                            </m:r>
                          </m:sub>
                        </m:sSub>
                        <m:r>
                          <a:rPr lang="en-US" altLang="zh-CN" sz="2800" b="1" i="1" smtClean="0">
                            <a:solidFill>
                              <a:schemeClr val="tx1"/>
                            </a:solidFill>
                            <a:latin typeface="Cambria Math" panose="02040503050406030204"/>
                            <a:ea typeface="Cambria Math" panose="02040503050406030204"/>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a:rPr>
                              <m:t>𝑽</m:t>
                            </m:r>
                          </m:e>
                          <m:sub>
                            <m:r>
                              <a:rPr lang="en-US" altLang="zh-CN" sz="2800" b="1" i="1">
                                <a:solidFill>
                                  <a:schemeClr val="tx1"/>
                                </a:solidFill>
                                <a:latin typeface="Cambria Math" panose="02040503050406030204"/>
                              </a:rPr>
                              <m:t>𝒄</m:t>
                            </m:r>
                            <m:r>
                              <a:rPr lang="en-US" altLang="zh-CN" sz="2800" b="1" i="1" smtClean="0">
                                <a:solidFill>
                                  <a:schemeClr val="tx1"/>
                                </a:solidFill>
                                <a:latin typeface="Cambria Math" panose="02040503050406030204"/>
                              </a:rPr>
                              <m:t>𝒄</m:t>
                            </m:r>
                          </m:sub>
                        </m:sSub>
                      </m:oMath>
                    </m:oMathPara>
                  </a14:m>
                  <a:endParaRPr lang="zh-CN" altLang="en-US" sz="2800" b="1" dirty="0">
                    <a:solidFill>
                      <a:srgbClr val="FF0000"/>
                    </a:solidFill>
                  </a:endParaRPr>
                </a:p>
              </p:txBody>
            </p:sp>
          </mc:Choice>
          <mc:Fallback>
            <p:sp>
              <p:nvSpPr>
                <p:cNvPr id="13" name="TextBox 1"/>
                <p:cNvSpPr txBox="1">
                  <a:spLocks noRot="1" noChangeAspect="1" noMove="1" noResize="1" noEditPoints="1" noAdjustHandles="1" noChangeArrowheads="1" noChangeShapeType="1" noTextEdit="1"/>
                </p:cNvSpPr>
                <p:nvPr/>
              </p:nvSpPr>
              <p:spPr>
                <a:xfrm>
                  <a:off x="4499678" y="1731138"/>
                  <a:ext cx="4465190" cy="52322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4721004" y="1110307"/>
                  <a:ext cx="2111540" cy="523220"/>
                </a:xfrm>
                <a:prstGeom prst="rect">
                  <a:avLst/>
                </a:prstGeom>
              </p:spPr>
              <p:txBody>
                <a:bodyPr wrap="none">
                  <a:spAutoFit/>
                </a:bodyPr>
                <a:lstStyle/>
                <a:p>
                  <a:pPr>
                    <a:spcBef>
                      <a:spcPct val="50000"/>
                    </a:spcBef>
                  </a:pPr>
                  <a14:m>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a:rPr>
                            <m:t>𝑰</m:t>
                          </m:r>
                        </m:e>
                        <m:sub>
                          <m:r>
                            <a:rPr lang="en-US" altLang="zh-CN" sz="2800" b="1" i="1">
                              <a:solidFill>
                                <a:schemeClr val="tx1"/>
                              </a:solidFill>
                              <a:latin typeface="Cambria Math" panose="02040503050406030204"/>
                            </a:rPr>
                            <m:t>𝒄</m:t>
                          </m:r>
                        </m:sub>
                      </m:sSub>
                    </m:oMath>
                  </a14:m>
                  <a:r>
                    <a:rPr lang="en-US" altLang="zh-CN" sz="2800" b="1" dirty="0">
                      <a:solidFill>
                        <a:schemeClr val="tx1"/>
                      </a:solidFill>
                    </a:rPr>
                    <a:t>=</a:t>
                  </a:r>
                  <a14:m>
                    <m:oMath xmlns:m="http://schemas.openxmlformats.org/officeDocument/2006/math">
                      <m:sSub>
                        <m:sSubPr>
                          <m:ctrlPr>
                            <a:rPr lang="en-US" altLang="zh-CN" sz="2800" b="1"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a:rPr>
                            <m:t>𝑰</m:t>
                          </m:r>
                        </m:e>
                        <m:sub>
                          <m:r>
                            <a:rPr lang="en-US" altLang="zh-CN" sz="2800" b="1" i="1" dirty="0">
                              <a:solidFill>
                                <a:schemeClr val="tx1"/>
                              </a:solidFill>
                              <a:latin typeface="Cambria Math" panose="02040503050406030204"/>
                            </a:rPr>
                            <m:t>𝒄𝒆𝒐</m:t>
                          </m:r>
                        </m:sub>
                      </m:sSub>
                      <m:r>
                        <a:rPr lang="en-US" altLang="zh-CN" sz="2800" b="1" i="1" dirty="0">
                          <a:solidFill>
                            <a:schemeClr val="tx1"/>
                          </a:solidFill>
                          <a:latin typeface="Cambria Math" panose="02040503050406030204"/>
                          <a:ea typeface="Cambria Math" panose="02040503050406030204"/>
                        </a:rPr>
                        <m:t>≈</m:t>
                      </m:r>
                      <m:r>
                        <a:rPr lang="en-US" altLang="zh-CN" sz="2800" b="1" i="1" dirty="0">
                          <a:solidFill>
                            <a:schemeClr val="tx1"/>
                          </a:solidFill>
                          <a:latin typeface="Cambria Math" panose="02040503050406030204"/>
                          <a:ea typeface="Cambria Math" panose="02040503050406030204"/>
                        </a:rPr>
                        <m:t>𝟎</m:t>
                      </m:r>
                    </m:oMath>
                  </a14:m>
                  <a:r>
                    <a:rPr lang="en-US" altLang="zh-CN" sz="2800" b="1" dirty="0">
                      <a:solidFill>
                        <a:schemeClr val="tx1"/>
                      </a:solidFill>
                    </a:rPr>
                    <a:t>  </a:t>
                  </a:r>
                  <a:endParaRPr lang="zh-CN" altLang="en-US" sz="2800" b="1" dirty="0">
                    <a:solidFill>
                      <a:schemeClr val="tx1"/>
                    </a:solidFill>
                  </a:endParaRPr>
                </a:p>
              </p:txBody>
            </p:sp>
          </mc:Choice>
          <mc:Fallback>
            <p:sp>
              <p:nvSpPr>
                <p:cNvPr id="14" name="矩形 13"/>
                <p:cNvSpPr>
                  <a:spLocks noRot="1" noChangeAspect="1" noMove="1" noResize="1" noEditPoints="1" noAdjustHandles="1" noChangeArrowheads="1" noChangeShapeType="1" noTextEdit="1"/>
                </p:cNvSpPr>
                <p:nvPr/>
              </p:nvSpPr>
              <p:spPr>
                <a:xfrm>
                  <a:off x="4721004" y="1110307"/>
                  <a:ext cx="2111540" cy="523220"/>
                </a:xfrm>
                <a:prstGeom prst="rect">
                  <a:avLst/>
                </a:prstGeom>
                <a:blipFill rotWithShape="1">
                  <a:blip r:embed="rId4"/>
                </a:blipFill>
              </p:spPr>
              <p:txBody>
                <a:bodyPr/>
                <a:lstStyle/>
                <a:p>
                  <a:r>
                    <a:rPr lang="zh-CN" altLang="en-US">
                      <a:noFill/>
                    </a:rPr>
                    <a:t> </a:t>
                  </a:r>
                </a:p>
              </p:txBody>
            </p:sp>
          </mc:Fallback>
        </mc:AlternateContent>
      </p:grpSp>
      <p:grpSp>
        <p:nvGrpSpPr>
          <p:cNvPr id="17" name="组合 16"/>
          <p:cNvGrpSpPr/>
          <p:nvPr/>
        </p:nvGrpSpPr>
        <p:grpSpPr>
          <a:xfrm>
            <a:off x="292841" y="4095642"/>
            <a:ext cx="4122563" cy="2260708"/>
            <a:chOff x="557053" y="4140401"/>
            <a:chExt cx="4122563" cy="2260708"/>
          </a:xfrm>
        </p:grpSpPr>
        <p:sp>
          <p:nvSpPr>
            <p:cNvPr id="18" name="AutoShape 15"/>
            <p:cNvSpPr/>
            <p:nvPr/>
          </p:nvSpPr>
          <p:spPr bwMode="auto">
            <a:xfrm>
              <a:off x="557053" y="4432340"/>
              <a:ext cx="287655" cy="1914101"/>
            </a:xfrm>
            <a:prstGeom prst="leftBrace">
              <a:avLst>
                <a:gd name="adj1" fmla="val 35449"/>
                <a:gd name="adj2" fmla="val 50000"/>
              </a:avLst>
            </a:prstGeom>
            <a:noFill/>
            <a:ln w="25400" cap="flat"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mc:AlternateContent xmlns:mc="http://schemas.openxmlformats.org/markup-compatibility/2006">
          <mc:Choice xmlns:a14="http://schemas.microsoft.com/office/drawing/2010/main" Requires="a14">
            <p:sp>
              <p:nvSpPr>
                <p:cNvPr id="19" name="文本框 18"/>
                <p:cNvSpPr txBox="1"/>
                <p:nvPr/>
              </p:nvSpPr>
              <p:spPr>
                <a:xfrm>
                  <a:off x="1063818" y="4140401"/>
                  <a:ext cx="3615798" cy="8665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𝑰</m:t>
                            </m:r>
                          </m:e>
                          <m:sub>
                            <m:r>
                              <a:rPr lang="en-US" altLang="zh-CN" sz="2800" b="1" i="1" smtClean="0">
                                <a:latin typeface="Cambria Math" panose="02040503050406030204" pitchFamily="18" charset="0"/>
                              </a:rPr>
                              <m:t>𝑩</m:t>
                            </m:r>
                          </m:sub>
                        </m:sSub>
                        <m:r>
                          <a:rPr lang="en-US" altLang="zh-CN" sz="2800" b="1" i="1" smtClean="0">
                            <a:latin typeface="Cambria Math" panose="02040503050406030204" pitchFamily="18" charset="0"/>
                            <a:ea typeface="Cambria Math" panose="02040503050406030204" pitchFamily="18" charset="0"/>
                          </a:rPr>
                          <m:t>=</m:t>
                        </m:r>
                        <m:f>
                          <m:fPr>
                            <m:ctrlPr>
                              <a:rPr lang="en-US" altLang="zh-CN" sz="2800" b="1" i="1" smtClean="0">
                                <a:latin typeface="Cambria Math" panose="02040503050406030204" pitchFamily="18" charset="0"/>
                                <a:ea typeface="Cambria Math" panose="02040503050406030204" pitchFamily="18" charset="0"/>
                              </a:rPr>
                            </m:ctrlPr>
                          </m:fPr>
                          <m:num>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𝑽</m:t>
                                </m:r>
                              </m:e>
                              <m:sub>
                                <m:r>
                                  <a:rPr lang="en-US" altLang="zh-CN" sz="2800" b="1" i="1" smtClean="0">
                                    <a:latin typeface="Cambria Math" panose="02040503050406030204" pitchFamily="18" charset="0"/>
                                    <a:ea typeface="Cambria Math" panose="02040503050406030204" pitchFamily="18" charset="0"/>
                                  </a:rPr>
                                  <m:t>𝒊𝒏𝑯</m:t>
                                </m:r>
                              </m:sub>
                            </m:sSub>
                            <m:r>
                              <a:rPr lang="en-US" altLang="zh-CN" sz="2800" b="1" i="1" smtClean="0">
                                <a:latin typeface="Cambria Math" panose="02040503050406030204" pitchFamily="18" charset="0"/>
                                <a:ea typeface="Cambria Math" panose="02040503050406030204" pitchFamily="18" charset="0"/>
                              </a:rPr>
                              <m:t>−</m:t>
                            </m:r>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𝑽</m:t>
                                </m:r>
                              </m:e>
                              <m:sub>
                                <m:r>
                                  <a:rPr lang="en-US" altLang="zh-CN" sz="2800" b="1" i="1" smtClean="0">
                                    <a:latin typeface="Cambria Math" panose="02040503050406030204" pitchFamily="18" charset="0"/>
                                    <a:ea typeface="Cambria Math" panose="02040503050406030204" pitchFamily="18" charset="0"/>
                                  </a:rPr>
                                  <m:t>𝑩𝑩</m:t>
                                </m:r>
                              </m:sub>
                            </m:sSub>
                            <m:r>
                              <a:rPr lang="en-US" altLang="zh-CN" sz="2800" b="1" i="1" smtClean="0">
                                <a:latin typeface="Cambria Math" panose="02040503050406030204" pitchFamily="18" charset="0"/>
                                <a:ea typeface="Cambria Math" panose="02040503050406030204" pitchFamily="18" charset="0"/>
                              </a:rPr>
                              <m:t>−</m:t>
                            </m:r>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𝑽</m:t>
                                </m:r>
                              </m:e>
                              <m:sub>
                                <m:r>
                                  <a:rPr lang="en-US" altLang="zh-CN" sz="2800" b="1" i="1" smtClean="0">
                                    <a:latin typeface="Cambria Math" panose="02040503050406030204" pitchFamily="18" charset="0"/>
                                    <a:ea typeface="Cambria Math" panose="02040503050406030204" pitchFamily="18" charset="0"/>
                                  </a:rPr>
                                  <m:t>𝒃𝒊</m:t>
                                </m:r>
                              </m:sub>
                            </m:sSub>
                          </m:num>
                          <m:den>
                            <m:sSub>
                              <m:sSubPr>
                                <m:ctrlPr>
                                  <a:rPr lang="en-US" altLang="zh-CN" sz="2800" b="1" i="1" smtClean="0">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𝑹</m:t>
                                </m:r>
                              </m:e>
                              <m:sub>
                                <m:r>
                                  <a:rPr lang="en-US" altLang="zh-CN" sz="2800" b="1" i="1" smtClean="0">
                                    <a:latin typeface="Cambria Math" panose="02040503050406030204" pitchFamily="18" charset="0"/>
                                    <a:ea typeface="Cambria Math" panose="02040503050406030204" pitchFamily="18" charset="0"/>
                                  </a:rPr>
                                  <m:t>𝑩</m:t>
                                </m:r>
                              </m:sub>
                            </m:sSub>
                          </m:den>
                        </m:f>
                      </m:oMath>
                    </m:oMathPara>
                  </a14:m>
                  <a:endParaRPr lang="zh-CN" altLang="en-US" sz="2800" b="1" dirty="0"/>
                </a:p>
              </p:txBody>
            </p:sp>
          </mc:Choice>
          <mc:Fallback>
            <p:sp>
              <p:nvSpPr>
                <p:cNvPr id="19" name="文本框 18"/>
                <p:cNvSpPr txBox="1">
                  <a:spLocks noRot="1" noChangeAspect="1" noMove="1" noResize="1" noEditPoints="1" noAdjustHandles="1" noChangeArrowheads="1" noChangeShapeType="1" noTextEdit="1"/>
                </p:cNvSpPr>
                <p:nvPr/>
              </p:nvSpPr>
              <p:spPr>
                <a:xfrm>
                  <a:off x="1063818" y="4140401"/>
                  <a:ext cx="3615798" cy="866594"/>
                </a:xfrm>
                <a:prstGeom prst="rect">
                  <a:avLst/>
                </a:prstGeom>
                <a:blipFill rotWithShape="1">
                  <a:blip r:embed="rId5"/>
                </a:blipFill>
              </p:spPr>
              <p:txBody>
                <a:bodyPr/>
                <a:lstStyle/>
                <a:p>
                  <a:r>
                    <a:rPr lang="zh-CN" altLang="en-US">
                      <a:noFill/>
                    </a:rPr>
                    <a:t> </a:t>
                  </a:r>
                </a:p>
              </p:txBody>
            </p:sp>
          </mc:Fallback>
        </mc:AlternateContent>
        <p:grpSp>
          <p:nvGrpSpPr>
            <p:cNvPr id="20" name="组合 19"/>
            <p:cNvGrpSpPr/>
            <p:nvPr/>
          </p:nvGrpSpPr>
          <p:grpSpPr>
            <a:xfrm>
              <a:off x="847794" y="5199407"/>
              <a:ext cx="3014158" cy="1201702"/>
              <a:chOff x="5796136" y="2202200"/>
              <a:chExt cx="3014158" cy="1201702"/>
            </a:xfrm>
          </p:grpSpPr>
          <mc:AlternateContent xmlns:mc="http://schemas.openxmlformats.org/markup-compatibility/2006">
            <mc:Choice xmlns:a14="http://schemas.microsoft.com/office/drawing/2010/main" Requires="a14">
              <p:sp>
                <p:nvSpPr>
                  <p:cNvPr id="21" name="文本框 20"/>
                  <p:cNvSpPr txBox="1"/>
                  <p:nvPr/>
                </p:nvSpPr>
                <p:spPr>
                  <a:xfrm>
                    <a:off x="6012160" y="2202200"/>
                    <a:ext cx="1490857"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𝑰</m:t>
                              </m:r>
                            </m:e>
                            <m:sub>
                              <m:r>
                                <a:rPr lang="en-US" altLang="zh-CN" sz="2800" b="1" i="1" smtClean="0">
                                  <a:latin typeface="Cambria Math" panose="02040503050406030204" pitchFamily="18" charset="0"/>
                                </a:rPr>
                                <m:t>𝑪</m:t>
                              </m:r>
                            </m:sub>
                          </m:sSub>
                          <m:r>
                            <a:rPr lang="en-US" altLang="zh-CN" sz="2800" b="1" i="1">
                              <a:latin typeface="Cambria Math" panose="02040503050406030204" pitchFamily="18" charset="0"/>
                              <a:ea typeface="Cambria Math" panose="02040503050406030204" pitchFamily="18" charset="0"/>
                            </a:rPr>
                            <m:t>=</m:t>
                          </m:r>
                          <m:r>
                            <a:rPr lang="zh-CN" altLang="en-US" sz="2800" b="1" i="1" smtClean="0">
                              <a:latin typeface="Cambria Math" panose="02040503050406030204" pitchFamily="18" charset="0"/>
                              <a:ea typeface="Cambria Math" panose="02040503050406030204" pitchFamily="18" charset="0"/>
                            </a:rPr>
                            <m:t>𝜷</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𝑰</m:t>
                              </m:r>
                            </m:e>
                            <m:sub>
                              <m:r>
                                <a:rPr lang="en-US" altLang="zh-CN" sz="2800" b="1" i="1">
                                  <a:latin typeface="Cambria Math" panose="02040503050406030204" pitchFamily="18" charset="0"/>
                                </a:rPr>
                                <m:t>𝑩</m:t>
                              </m:r>
                            </m:sub>
                          </m:sSub>
                        </m:oMath>
                      </m:oMathPara>
                    </a14:m>
                    <a:endParaRPr lang="zh-CN" altLang="en-US" sz="2800" b="1" dirty="0"/>
                  </a:p>
                </p:txBody>
              </p:sp>
            </mc:Choice>
            <mc:Fallback>
              <p:sp>
                <p:nvSpPr>
                  <p:cNvPr id="21" name="文本框 20"/>
                  <p:cNvSpPr txBox="1">
                    <a:spLocks noRot="1" noChangeAspect="1" noMove="1" noResize="1" noEditPoints="1" noAdjustHandles="1" noChangeArrowheads="1" noChangeShapeType="1" noTextEdit="1"/>
                  </p:cNvSpPr>
                  <p:nvPr/>
                </p:nvSpPr>
                <p:spPr>
                  <a:xfrm>
                    <a:off x="6012160" y="2202200"/>
                    <a:ext cx="1490857" cy="430887"/>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5796136" y="2880682"/>
                    <a:ext cx="3014158"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a:latin typeface="Cambria Math" panose="02040503050406030204"/>
                                </a:rPr>
                                <m:t>𝑽</m:t>
                              </m:r>
                            </m:e>
                            <m:sub>
                              <m:r>
                                <a:rPr lang="en-US" altLang="zh-CN" sz="2800" b="1" i="1">
                                  <a:latin typeface="Cambria Math" panose="02040503050406030204"/>
                                </a:rPr>
                                <m:t>𝒄𝒆</m:t>
                              </m:r>
                            </m:sub>
                          </m:sSub>
                          <m:r>
                            <a:rPr lang="en-US" altLang="zh-CN" sz="2800" b="1" i="1">
                              <a:latin typeface="Cambria Math" panose="02040503050406030204"/>
                            </a:rPr>
                            <m:t>=</m:t>
                          </m:r>
                          <m:sSub>
                            <m:sSubPr>
                              <m:ctrlPr>
                                <a:rPr lang="en-US" altLang="zh-CN" sz="2800" b="1" i="1">
                                  <a:latin typeface="Cambria Math" panose="02040503050406030204" pitchFamily="18" charset="0"/>
                                </a:rPr>
                              </m:ctrlPr>
                            </m:sSubPr>
                            <m:e>
                              <m:r>
                                <a:rPr lang="en-US" altLang="zh-CN" sz="2800" b="1" i="1">
                                  <a:latin typeface="Cambria Math" panose="02040503050406030204"/>
                                </a:rPr>
                                <m:t>𝑽</m:t>
                              </m:r>
                            </m:e>
                            <m:sub>
                              <m:r>
                                <a:rPr lang="en-US" altLang="zh-CN" sz="2800" b="1" i="1" smtClean="0">
                                  <a:latin typeface="Cambria Math" panose="02040503050406030204" pitchFamily="18" charset="0"/>
                                </a:rPr>
                                <m:t>𝑪𝑪</m:t>
                              </m:r>
                            </m:sub>
                          </m:sSub>
                          <m:r>
                            <a:rPr lang="en-US" altLang="zh-CN" sz="2800" b="1" i="1" smtClean="0">
                              <a:latin typeface="Cambria Math" panose="02040503050406030204" pitchFamily="18" charset="0"/>
                            </a:rPr>
                            <m:t>−</m:t>
                          </m:r>
                          <m:sSub>
                            <m:sSubPr>
                              <m:ctrlPr>
                                <a:rPr lang="en-US" altLang="zh-CN" sz="2800" b="1" i="1">
                                  <a:latin typeface="Cambria Math" panose="02040503050406030204" pitchFamily="18" charset="0"/>
                                </a:rPr>
                              </m:ctrlPr>
                            </m:sSubPr>
                            <m:e>
                              <m:sSub>
                                <m:sSubPr>
                                  <m:ctrlPr>
                                    <a:rPr lang="en-US" altLang="zh-CN" sz="2800" b="1" i="1">
                                      <a:latin typeface="Cambria Math" panose="02040503050406030204" pitchFamily="18" charset="0"/>
                                    </a:rPr>
                                  </m:ctrlPr>
                                </m:sSubPr>
                                <m:e>
                                  <m:r>
                                    <a:rPr lang="en-US" altLang="zh-CN" sz="2800" b="1" i="1">
                                      <a:latin typeface="Cambria Math" panose="02040503050406030204"/>
                                    </a:rPr>
                                    <m:t>𝑹</m:t>
                                  </m:r>
                                </m:e>
                                <m:sub>
                                  <m:r>
                                    <a:rPr lang="en-US" altLang="zh-CN" sz="2800" b="1" i="1">
                                      <a:latin typeface="Cambria Math" panose="02040503050406030204"/>
                                    </a:rPr>
                                    <m:t>𝑳</m:t>
                                  </m:r>
                                </m:sub>
                              </m:sSub>
                              <m:r>
                                <a:rPr lang="en-US" altLang="zh-CN" sz="2800" b="1" i="1">
                                  <a:latin typeface="Cambria Math" panose="02040503050406030204" pitchFamily="18" charset="0"/>
                                </a:rPr>
                                <m:t>𝑰</m:t>
                              </m:r>
                            </m:e>
                            <m:sub>
                              <m:r>
                                <a:rPr lang="en-US" altLang="zh-CN" sz="2800" b="1" i="1">
                                  <a:latin typeface="Cambria Math" panose="02040503050406030204" pitchFamily="18" charset="0"/>
                                </a:rPr>
                                <m:t>𝑪</m:t>
                              </m:r>
                            </m:sub>
                          </m:sSub>
                        </m:oMath>
                      </m:oMathPara>
                    </a14:m>
                    <a:endParaRPr lang="zh-CN" altLang="en-US" sz="2800" dirty="0"/>
                  </a:p>
                </p:txBody>
              </p:sp>
            </mc:Choice>
            <mc:Fallback>
              <p:sp>
                <p:nvSpPr>
                  <p:cNvPr id="22" name="矩形 21"/>
                  <p:cNvSpPr>
                    <a:spLocks noRot="1" noChangeAspect="1" noMove="1" noResize="1" noEditPoints="1" noAdjustHandles="1" noChangeArrowheads="1" noChangeShapeType="1" noTextEdit="1"/>
                  </p:cNvSpPr>
                  <p:nvPr/>
                </p:nvSpPr>
                <p:spPr>
                  <a:xfrm>
                    <a:off x="5796136" y="2880682"/>
                    <a:ext cx="3014158" cy="523220"/>
                  </a:xfrm>
                  <a:prstGeom prst="rect">
                    <a:avLst/>
                  </a:prstGeom>
                  <a:blipFill rotWithShape="1">
                    <a:blip r:embed="rId7"/>
                  </a:blipFill>
                </p:spPr>
                <p:txBody>
                  <a:bodyPr/>
                  <a:lstStyle/>
                  <a:p>
                    <a:r>
                      <a:rPr lang="zh-CN" altLang="en-US">
                        <a:noFill/>
                      </a:rPr>
                      <a:t> </a:t>
                    </a:r>
                  </a:p>
                </p:txBody>
              </p:sp>
            </mc:Fallback>
          </mc:AlternateContent>
        </p:grpSp>
      </p:grpSp>
      <p:pic>
        <p:nvPicPr>
          <p:cNvPr id="23"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063" y="4437112"/>
            <a:ext cx="3765899" cy="2167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ext Box 5"/>
          <p:cNvSpPr txBox="1">
            <a:spLocks noChangeArrowheads="1"/>
          </p:cNvSpPr>
          <p:nvPr/>
        </p:nvSpPr>
        <p:spPr bwMode="auto">
          <a:xfrm>
            <a:off x="84071" y="55661"/>
            <a:ext cx="734536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000" b="1" dirty="0">
                <a:solidFill>
                  <a:srgbClr val="FF0000"/>
                </a:solidFill>
              </a:rPr>
              <a:t>晶体管的开关作用</a:t>
            </a:r>
            <a:endParaRPr lang="zh-CN" altLang="en-US" sz="4000" b="1"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2"/>
          </p:nvPr>
        </p:nvSpPr>
        <p:spPr/>
        <p:txBody>
          <a:bodyPr/>
          <a:lstStyle/>
          <a:p>
            <a:pPr>
              <a:defRPr/>
            </a:pPr>
            <a:fld id="{DE649979-308A-4CFF-B560-509B51AD9D5E}" type="slidenum">
              <a:rPr lang="zh-CN" altLang="en-US"/>
            </a:fld>
            <a:endParaRPr lang="en-US" altLang="zh-CN"/>
          </a:p>
        </p:txBody>
      </p:sp>
      <p:graphicFrame>
        <p:nvGraphicFramePr>
          <p:cNvPr id="56323" name="Object 2"/>
          <p:cNvGraphicFramePr>
            <a:graphicFrameLocks noChangeAspect="1"/>
          </p:cNvGraphicFramePr>
          <p:nvPr/>
        </p:nvGraphicFramePr>
        <p:xfrm>
          <a:off x="539552" y="620688"/>
          <a:ext cx="7986613" cy="5469148"/>
        </p:xfrm>
        <a:graphic>
          <a:graphicData uri="http://schemas.openxmlformats.org/presentationml/2006/ole">
            <mc:AlternateContent xmlns:mc="http://schemas.openxmlformats.org/markup-compatibility/2006">
              <mc:Choice xmlns:v="urn:schemas-microsoft-com:vml" Requires="v">
                <p:oleObj spid="_x0000_s23657" name="公式" r:id="rId1" imgW="90830400" imgH="62179200" progId="Equation.3">
                  <p:embed/>
                </p:oleObj>
              </mc:Choice>
              <mc:Fallback>
                <p:oleObj name="公式" r:id="rId1" imgW="90830400" imgH="62179200" progId="Equation.3">
                  <p:embed/>
                  <p:pic>
                    <p:nvPicPr>
                      <p:cNvPr id="0" name="图片 23656"/>
                      <p:cNvPicPr>
                        <a:picLocks noChangeAspect="1" noChangeArrowheads="1"/>
                      </p:cNvPicPr>
                      <p:nvPr/>
                    </p:nvPicPr>
                    <p:blipFill>
                      <a:blip r:embed="rId2"/>
                      <a:srcRect/>
                      <a:stretch>
                        <a:fillRect/>
                      </a:stretch>
                    </p:blipFill>
                    <p:spPr bwMode="auto">
                      <a:xfrm>
                        <a:off x="539552" y="620688"/>
                        <a:ext cx="7986613" cy="5469148"/>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193A8770-8EB9-428F-AFAD-5281CC039640}" type="slidenum">
              <a:rPr lang="zh-CN" altLang="en-US"/>
            </a:fld>
            <a:endParaRPr lang="en-US" altLang="zh-CN"/>
          </a:p>
        </p:txBody>
      </p:sp>
      <p:graphicFrame>
        <p:nvGraphicFramePr>
          <p:cNvPr id="57347" name="Object 2"/>
          <p:cNvGraphicFramePr>
            <a:graphicFrameLocks noChangeAspect="1"/>
          </p:cNvGraphicFramePr>
          <p:nvPr/>
        </p:nvGraphicFramePr>
        <p:xfrm>
          <a:off x="1544955" y="257810"/>
          <a:ext cx="6511290" cy="2110105"/>
        </p:xfrm>
        <a:graphic>
          <a:graphicData uri="http://schemas.openxmlformats.org/presentationml/2006/ole">
            <mc:AlternateContent xmlns:mc="http://schemas.openxmlformats.org/markup-compatibility/2006">
              <mc:Choice xmlns:v="urn:schemas-microsoft-com:vml" Requires="v">
                <p:oleObj spid="_x0000_s24887" name="Equation" r:id="rId1" imgW="1993900" imgH="914400" progId="Equation.3">
                  <p:embed/>
                </p:oleObj>
              </mc:Choice>
              <mc:Fallback>
                <p:oleObj name="Equation" r:id="rId1" imgW="1993900" imgH="914400" progId="Equation.3">
                  <p:embed/>
                  <p:pic>
                    <p:nvPicPr>
                      <p:cNvPr id="0" name="图片 24886"/>
                      <p:cNvPicPr>
                        <a:picLocks noChangeAspect="1" noChangeArrowheads="1"/>
                      </p:cNvPicPr>
                      <p:nvPr/>
                    </p:nvPicPr>
                    <p:blipFill>
                      <a:blip r:embed="rId2"/>
                      <a:srcRect/>
                      <a:stretch>
                        <a:fillRect/>
                      </a:stretch>
                    </p:blipFill>
                    <p:spPr bwMode="auto">
                      <a:xfrm>
                        <a:off x="1544955" y="257810"/>
                        <a:ext cx="6511290" cy="2110105"/>
                      </a:xfrm>
                      <a:prstGeom prst="rect">
                        <a:avLst/>
                      </a:prstGeom>
                      <a:solidFill>
                        <a:srgbClr val="FFFF99">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8" name="Object 3"/>
          <p:cNvGraphicFramePr>
            <a:graphicFrameLocks noChangeAspect="1"/>
          </p:cNvGraphicFramePr>
          <p:nvPr/>
        </p:nvGraphicFramePr>
        <p:xfrm>
          <a:off x="2231073" y="2463165"/>
          <a:ext cx="4453255" cy="1947545"/>
        </p:xfrm>
        <a:graphic>
          <a:graphicData uri="http://schemas.openxmlformats.org/presentationml/2006/ole">
            <mc:AlternateContent xmlns:mc="http://schemas.openxmlformats.org/markup-compatibility/2006">
              <mc:Choice xmlns:v="urn:schemas-microsoft-com:vml" Requires="v">
                <p:oleObj spid="_x0000_s24888" name="Equation" r:id="rId3" imgW="1295400" imgH="482600" progId="Equation.3">
                  <p:embed/>
                </p:oleObj>
              </mc:Choice>
              <mc:Fallback>
                <p:oleObj name="Equation" r:id="rId3" imgW="1295400" imgH="482600" progId="Equation.3">
                  <p:embed/>
                  <p:pic>
                    <p:nvPicPr>
                      <p:cNvPr id="0" name="图片 24887"/>
                      <p:cNvPicPr>
                        <a:picLocks noChangeAspect="1" noChangeArrowheads="1"/>
                      </p:cNvPicPr>
                      <p:nvPr/>
                    </p:nvPicPr>
                    <p:blipFill>
                      <a:blip r:embed="rId4"/>
                      <a:srcRect/>
                      <a:stretch>
                        <a:fillRect/>
                      </a:stretch>
                    </p:blipFill>
                    <p:spPr bwMode="auto">
                      <a:xfrm>
                        <a:off x="2231073" y="2463165"/>
                        <a:ext cx="4453255" cy="1947545"/>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9" name="Object 4"/>
          <p:cNvGraphicFramePr>
            <a:graphicFrameLocks noChangeAspect="1"/>
          </p:cNvGraphicFramePr>
          <p:nvPr/>
        </p:nvGraphicFramePr>
        <p:xfrm>
          <a:off x="2786380" y="4823460"/>
          <a:ext cx="3869690" cy="1595120"/>
        </p:xfrm>
        <a:graphic>
          <a:graphicData uri="http://schemas.openxmlformats.org/presentationml/2006/ole">
            <mc:AlternateContent xmlns:mc="http://schemas.openxmlformats.org/markup-compatibility/2006">
              <mc:Choice xmlns:v="urn:schemas-microsoft-com:vml" Requires="v">
                <p:oleObj spid="_x0000_s24889" name="公式" r:id="rId5" imgW="1548765" imgH="762000" progId="Equation.3">
                  <p:embed/>
                </p:oleObj>
              </mc:Choice>
              <mc:Fallback>
                <p:oleObj name="公式" r:id="rId5" imgW="1548765" imgH="762000" progId="Equation.3">
                  <p:embed/>
                  <p:pic>
                    <p:nvPicPr>
                      <p:cNvPr id="0" name="图片 24888"/>
                      <p:cNvPicPr>
                        <a:picLocks noChangeAspect="1" noChangeArrowheads="1"/>
                      </p:cNvPicPr>
                      <p:nvPr/>
                    </p:nvPicPr>
                    <p:blipFill>
                      <a:blip r:embed="rId6"/>
                      <a:srcRect/>
                      <a:stretch>
                        <a:fillRect/>
                      </a:stretch>
                    </p:blipFill>
                    <p:spPr bwMode="auto">
                      <a:xfrm>
                        <a:off x="2786380" y="4823460"/>
                        <a:ext cx="3869690" cy="159512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2"/>
          </p:nvPr>
        </p:nvSpPr>
        <p:spPr/>
        <p:txBody>
          <a:bodyPr/>
          <a:lstStyle/>
          <a:p>
            <a:pPr>
              <a:defRPr/>
            </a:pPr>
            <a:fld id="{2434CB95-F118-4676-BA6B-6D8C000F6824}" type="slidenum">
              <a:rPr lang="zh-CN" altLang="en-US"/>
            </a:fld>
            <a:endParaRPr lang="en-US" altLang="zh-CN"/>
          </a:p>
        </p:txBody>
      </p:sp>
      <p:graphicFrame>
        <p:nvGraphicFramePr>
          <p:cNvPr id="58371" name="Object 2"/>
          <p:cNvGraphicFramePr>
            <a:graphicFrameLocks noChangeAspect="1"/>
          </p:cNvGraphicFramePr>
          <p:nvPr/>
        </p:nvGraphicFramePr>
        <p:xfrm>
          <a:off x="755576" y="836712"/>
          <a:ext cx="7616452" cy="5077019"/>
        </p:xfrm>
        <a:graphic>
          <a:graphicData uri="http://schemas.openxmlformats.org/presentationml/2006/ole">
            <mc:AlternateContent xmlns:mc="http://schemas.openxmlformats.org/markup-compatibility/2006">
              <mc:Choice xmlns:v="urn:schemas-microsoft-com:vml" Requires="v">
                <p:oleObj spid="_x0000_s25705" name="公式" r:id="rId1" imgW="61264800" imgH="40843200" progId="Equation.3">
                  <p:embed/>
                </p:oleObj>
              </mc:Choice>
              <mc:Fallback>
                <p:oleObj name="公式" r:id="rId1" imgW="61264800" imgH="40843200" progId="Equation.3">
                  <p:embed/>
                  <p:pic>
                    <p:nvPicPr>
                      <p:cNvPr id="0" name="图片 25704"/>
                      <p:cNvPicPr>
                        <a:picLocks noChangeAspect="1" noChangeArrowheads="1"/>
                      </p:cNvPicPr>
                      <p:nvPr/>
                    </p:nvPicPr>
                    <p:blipFill>
                      <a:blip r:embed="rId2"/>
                      <a:srcRect/>
                      <a:stretch>
                        <a:fillRect/>
                      </a:stretch>
                    </p:blipFill>
                    <p:spPr bwMode="auto">
                      <a:xfrm>
                        <a:off x="755576" y="836712"/>
                        <a:ext cx="7616452" cy="5077019"/>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F5FDFE47-EDB0-443C-8101-C9A48A196652}" type="slidenum">
              <a:rPr lang="zh-CN" altLang="en-US"/>
            </a:fld>
            <a:endParaRPr lang="en-US" altLang="zh-CN"/>
          </a:p>
        </p:txBody>
      </p:sp>
      <p:graphicFrame>
        <p:nvGraphicFramePr>
          <p:cNvPr id="59395" name="Object 2"/>
          <p:cNvGraphicFramePr>
            <a:graphicFrameLocks noChangeAspect="1"/>
          </p:cNvGraphicFramePr>
          <p:nvPr/>
        </p:nvGraphicFramePr>
        <p:xfrm>
          <a:off x="1643063" y="146050"/>
          <a:ext cx="5019675" cy="1671638"/>
        </p:xfrm>
        <a:graphic>
          <a:graphicData uri="http://schemas.openxmlformats.org/presentationml/2006/ole">
            <mc:AlternateContent xmlns:mc="http://schemas.openxmlformats.org/markup-compatibility/2006">
              <mc:Choice xmlns:v="urn:schemas-microsoft-com:vml" Requires="v">
                <p:oleObj spid="_x0000_s26730" name="公式" r:id="rId1" imgW="35966400" imgH="12192000" progId="Equation.3">
                  <p:embed/>
                </p:oleObj>
              </mc:Choice>
              <mc:Fallback>
                <p:oleObj name="公式" r:id="rId1" imgW="35966400" imgH="12192000" progId="Equation.3">
                  <p:embed/>
                  <p:pic>
                    <p:nvPicPr>
                      <p:cNvPr id="0" name="图片 26729"/>
                      <p:cNvPicPr>
                        <a:picLocks noChangeAspect="1" noChangeArrowheads="1"/>
                      </p:cNvPicPr>
                      <p:nvPr/>
                    </p:nvPicPr>
                    <p:blipFill>
                      <a:blip r:embed="rId2"/>
                      <a:srcRect/>
                      <a:stretch>
                        <a:fillRect/>
                      </a:stretch>
                    </p:blipFill>
                    <p:spPr bwMode="auto">
                      <a:xfrm>
                        <a:off x="1643063" y="146050"/>
                        <a:ext cx="5019675" cy="167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1" name="Text Box 3"/>
          <p:cNvSpPr txBox="1">
            <a:spLocks noChangeArrowheads="1"/>
          </p:cNvSpPr>
          <p:nvPr/>
        </p:nvSpPr>
        <p:spPr bwMode="auto">
          <a:xfrm>
            <a:off x="539552" y="2060848"/>
            <a:ext cx="8077200" cy="334623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dirty="0" err="1"/>
              <a:t>N</a:t>
            </a:r>
            <a:r>
              <a:rPr lang="en-US" altLang="zh-CN" baseline="-25000" dirty="0" err="1"/>
              <a:t>b</a:t>
            </a:r>
            <a:r>
              <a:rPr lang="zh-CN" altLang="en-US" dirty="0"/>
              <a:t>可提高至10</a:t>
            </a:r>
            <a:r>
              <a:rPr lang="zh-CN" altLang="en-US" baseline="30000" dirty="0"/>
              <a:t>20</a:t>
            </a:r>
            <a:r>
              <a:rPr lang="zh-CN" altLang="en-US" dirty="0"/>
              <a:t>/</a:t>
            </a:r>
            <a:r>
              <a:rPr lang="en-US" altLang="zh-CN" dirty="0"/>
              <a:t>cm</a:t>
            </a:r>
            <a:r>
              <a:rPr lang="en-US" altLang="zh-CN" baseline="30000" dirty="0"/>
              <a:t>3</a:t>
            </a:r>
            <a:endParaRPr lang="en-US" altLang="zh-CN" dirty="0"/>
          </a:p>
          <a:p>
            <a:pPr eaLnBrk="1" hangingPunct="1">
              <a:lnSpc>
                <a:spcPct val="150000"/>
              </a:lnSpc>
            </a:pPr>
            <a:r>
              <a:rPr lang="en-US" altLang="zh-CN" dirty="0"/>
              <a:t>１、</a:t>
            </a:r>
            <a:r>
              <a:rPr lang="zh-CN" altLang="en-US" dirty="0"/>
              <a:t>基区不容易穿通</a:t>
            </a:r>
            <a:r>
              <a:rPr lang="en-US" altLang="zh-CN" dirty="0"/>
              <a:t>，</a:t>
            </a:r>
            <a:r>
              <a:rPr lang="zh-CN" altLang="en-US" dirty="0"/>
              <a:t>从而厚度可以做小</a:t>
            </a:r>
            <a:endParaRPr lang="zh-CN" altLang="en-US" dirty="0"/>
          </a:p>
          <a:p>
            <a:pPr eaLnBrk="1" hangingPunct="1">
              <a:lnSpc>
                <a:spcPct val="150000"/>
              </a:lnSpc>
            </a:pPr>
            <a:r>
              <a:rPr lang="zh-CN" altLang="en-US" dirty="0"/>
              <a:t>２、</a:t>
            </a:r>
            <a:r>
              <a:rPr lang="en-US" altLang="zh-CN" dirty="0"/>
              <a:t>R</a:t>
            </a:r>
            <a:r>
              <a:rPr lang="en-US" altLang="zh-CN" baseline="-25000" dirty="0"/>
              <a:t>B</a:t>
            </a:r>
            <a:r>
              <a:rPr lang="zh-CN" altLang="en-US" dirty="0"/>
              <a:t>降低，</a:t>
            </a:r>
            <a:r>
              <a:rPr lang="en-US" altLang="zh-CN" dirty="0" err="1"/>
              <a:t>f</a:t>
            </a:r>
            <a:r>
              <a:rPr lang="en-US" altLang="zh-CN" baseline="-25000" dirty="0" err="1"/>
              <a:t>max</a:t>
            </a:r>
            <a:r>
              <a:rPr lang="zh-CN" altLang="en-US" dirty="0"/>
              <a:t>可提高</a:t>
            </a:r>
            <a:endParaRPr lang="zh-CN" altLang="en-US" dirty="0"/>
          </a:p>
          <a:p>
            <a:pPr eaLnBrk="1" hangingPunct="1">
              <a:lnSpc>
                <a:spcPct val="150000"/>
              </a:lnSpc>
            </a:pPr>
            <a:r>
              <a:rPr lang="zh-CN" altLang="en-US" dirty="0"/>
              <a:t>３、基区电导调制效应不明显，大注入效应不明显，改善大注入下的增益下降</a:t>
            </a:r>
            <a:endParaRPr lang="zh-CN" altLang="en-US" dirty="0"/>
          </a:p>
          <a:p>
            <a:pPr eaLnBrk="1" hangingPunct="1">
              <a:lnSpc>
                <a:spcPct val="150000"/>
              </a:lnSpc>
            </a:pPr>
            <a:r>
              <a:rPr lang="zh-CN" altLang="en-US" dirty="0"/>
              <a:t>４、基区电荷对输出电压不敏感，</a:t>
            </a:r>
            <a:r>
              <a:rPr lang="en-US" altLang="zh-CN" dirty="0"/>
              <a:t>Early</a:t>
            </a:r>
            <a:r>
              <a:rPr lang="zh-CN" altLang="en-US" dirty="0"/>
              <a:t>电压显著增大</a:t>
            </a:r>
            <a:endParaRPr lang="zh-CN" altLang="en-US" dirty="0"/>
          </a:p>
        </p:txBody>
      </p:sp>
      <p:sp>
        <p:nvSpPr>
          <p:cNvPr id="37892" name="Text Box 4"/>
          <p:cNvSpPr txBox="1">
            <a:spLocks noChangeArrowheads="1"/>
          </p:cNvSpPr>
          <p:nvPr/>
        </p:nvSpPr>
        <p:spPr bwMode="auto">
          <a:xfrm>
            <a:off x="539552" y="5733256"/>
            <a:ext cx="7419975" cy="82232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N</a:t>
            </a:r>
            <a:r>
              <a:rPr lang="en-US" altLang="zh-CN" baseline="-25000" dirty="0"/>
              <a:t>E</a:t>
            </a:r>
            <a:r>
              <a:rPr lang="zh-CN" altLang="en-US" dirty="0"/>
              <a:t>可降低到10</a:t>
            </a:r>
            <a:r>
              <a:rPr lang="zh-CN" altLang="en-US" baseline="30000" dirty="0"/>
              <a:t>17</a:t>
            </a:r>
            <a:r>
              <a:rPr lang="zh-CN" altLang="en-US" dirty="0"/>
              <a:t>/</a:t>
            </a:r>
            <a:r>
              <a:rPr lang="en-US" altLang="zh-CN" dirty="0"/>
              <a:t>cm</a:t>
            </a:r>
            <a:r>
              <a:rPr lang="en-US" altLang="zh-CN" baseline="30000" dirty="0"/>
              <a:t>3</a:t>
            </a:r>
            <a:r>
              <a:rPr lang="en-US" altLang="zh-CN" dirty="0"/>
              <a:t>,</a:t>
            </a:r>
            <a:endParaRPr lang="en-US" altLang="zh-CN" dirty="0"/>
          </a:p>
          <a:p>
            <a:pPr eaLnBrk="1" hangingPunct="1"/>
            <a:r>
              <a:rPr lang="zh-CN" altLang="en-US" dirty="0"/>
              <a:t>　　发射结耗尽层电容减少，电流放大截止频率</a:t>
            </a:r>
            <a:r>
              <a:rPr lang="en-US" altLang="zh-CN" dirty="0" err="1"/>
              <a:t>f</a:t>
            </a:r>
            <a:r>
              <a:rPr lang="en-US" altLang="zh-CN" baseline="-25000" dirty="0" err="1"/>
              <a:t>T</a:t>
            </a:r>
            <a:r>
              <a:rPr lang="zh-CN" altLang="en-US" dirty="0"/>
              <a:t>上升</a:t>
            </a:r>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pic>
        <p:nvPicPr>
          <p:cNvPr id="3"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9592" y="332656"/>
            <a:ext cx="6192688" cy="592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ext Box 2"/>
          <p:cNvSpPr txBox="1">
            <a:spLocks noChangeArrowheads="1"/>
          </p:cNvSpPr>
          <p:nvPr/>
        </p:nvSpPr>
        <p:spPr bwMode="auto">
          <a:xfrm>
            <a:off x="107950" y="116205"/>
            <a:ext cx="4070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0000FF"/>
                </a:solidFill>
                <a:latin typeface="黑体" panose="02010609060101010101" pitchFamily="49" charset="-122"/>
                <a:ea typeface="黑体" panose="02010609060101010101" pitchFamily="49" charset="-122"/>
              </a:rPr>
              <a:t>四  几类常见的</a:t>
            </a:r>
            <a:r>
              <a:rPr lang="en-US" altLang="zh-CN" sz="3600">
                <a:solidFill>
                  <a:srgbClr val="0000FF"/>
                </a:solidFill>
                <a:latin typeface="黑体" panose="02010609060101010101" pitchFamily="49" charset="-122"/>
                <a:ea typeface="黑体" panose="02010609060101010101" pitchFamily="49" charset="-122"/>
              </a:rPr>
              <a:t>HBT</a:t>
            </a:r>
            <a:endParaRPr lang="en-US" altLang="zh-CN" sz="3600">
              <a:solidFill>
                <a:srgbClr val="0000FF"/>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290820" name="Rectangle 4"/>
              <p:cNvSpPr>
                <a:spLocks noChangeArrowheads="1"/>
              </p:cNvSpPr>
              <p:nvPr/>
            </p:nvSpPr>
            <p:spPr bwMode="auto">
              <a:xfrm>
                <a:off x="101600" y="2420620"/>
                <a:ext cx="8940800" cy="4323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auto">
                  <a:lnSpc>
                    <a:spcPct val="125000"/>
                  </a:lnSpc>
                  <a:spcBef>
                    <a:spcPts val="0"/>
                  </a:spcBef>
                </a:pPr>
                <a:r>
                  <a:rPr lang="zh-CN" altLang="en-US" sz="2000" dirty="0">
                    <a:solidFill>
                      <a:srgbClr val="000000"/>
                    </a:solidFill>
                    <a:ea typeface="黑体" panose="02010609060101010101" pitchFamily="49" charset="-122"/>
                  </a:rPr>
                  <a:t>发射区：</a:t>
                </a:r>
                <a:r>
                  <a:rPr lang="en-US" altLang="zh-CN" sz="2000" dirty="0">
                    <a:solidFill>
                      <a:srgbClr val="000000"/>
                    </a:solidFill>
                    <a:ea typeface="黑体" panose="02010609060101010101" pitchFamily="49" charset="-122"/>
                  </a:rPr>
                  <a:t>Al</a:t>
                </a:r>
                <a:r>
                  <a:rPr lang="en-US" altLang="zh-CN" sz="2000" i="1" baseline="-25000" dirty="0">
                    <a:solidFill>
                      <a:srgbClr val="000000"/>
                    </a:solidFill>
                    <a:ea typeface="黑体" panose="02010609060101010101" pitchFamily="49" charset="-122"/>
                  </a:rPr>
                  <a:t>x</a:t>
                </a:r>
                <a:r>
                  <a:rPr lang="en-US" altLang="zh-CN" sz="2000" dirty="0">
                    <a:solidFill>
                      <a:srgbClr val="000000"/>
                    </a:solidFill>
                    <a:ea typeface="黑体" panose="02010609060101010101" pitchFamily="49" charset="-122"/>
                  </a:rPr>
                  <a:t>Ga</a:t>
                </a:r>
                <a:r>
                  <a:rPr lang="en-US" altLang="zh-CN" sz="2000" baseline="-25000" dirty="0">
                    <a:solidFill>
                      <a:srgbClr val="000000"/>
                    </a:solidFill>
                    <a:ea typeface="黑体" panose="02010609060101010101" pitchFamily="49" charset="-122"/>
                  </a:rPr>
                  <a:t>1-</a:t>
                </a:r>
                <a:r>
                  <a:rPr lang="en-US" altLang="zh-CN" sz="2000" i="1" baseline="-25000" dirty="0">
                    <a:solidFill>
                      <a:srgbClr val="000000"/>
                    </a:solidFill>
                    <a:ea typeface="黑体" panose="02010609060101010101" pitchFamily="49" charset="-122"/>
                  </a:rPr>
                  <a:t>x</a:t>
                </a:r>
                <a:r>
                  <a:rPr lang="en-US" altLang="zh-CN" sz="2000" dirty="0">
                    <a:solidFill>
                      <a:srgbClr val="000000"/>
                    </a:solidFill>
                    <a:ea typeface="黑体" panose="02010609060101010101" pitchFamily="49" charset="-122"/>
                  </a:rPr>
                  <a:t>As</a:t>
                </a:r>
                <a:r>
                  <a:rPr lang="zh-CN" altLang="en-US" sz="2000" dirty="0">
                    <a:solidFill>
                      <a:srgbClr val="000000"/>
                    </a:solidFill>
                    <a:ea typeface="黑体" panose="02010609060101010101" pitchFamily="49" charset="-122"/>
                  </a:rPr>
                  <a:t>，</a:t>
                </a:r>
                <a:r>
                  <a:rPr lang="en-US" altLang="zh-CN" sz="2000" dirty="0">
                    <a:solidFill>
                      <a:srgbClr val="000000"/>
                    </a:solidFill>
                    <a:ea typeface="黑体" panose="02010609060101010101" pitchFamily="49" charset="-122"/>
                  </a:rPr>
                  <a:t> </a:t>
                </a:r>
                <a:r>
                  <a:rPr lang="en-US" altLang="zh-CN" sz="2000" i="1" dirty="0">
                    <a:solidFill>
                      <a:srgbClr val="000000"/>
                    </a:solidFill>
                    <a:ea typeface="黑体" panose="02010609060101010101" pitchFamily="49" charset="-122"/>
                  </a:rPr>
                  <a:t>x</a:t>
                </a:r>
                <a:r>
                  <a:rPr lang="zh-CN" altLang="en-US" sz="2000" dirty="0">
                    <a:solidFill>
                      <a:srgbClr val="000000"/>
                    </a:solidFill>
                    <a:latin typeface="Arial" panose="020B0604020202020204" pitchFamily="34" charset="0"/>
                    <a:ea typeface="黑体" panose="02010609060101010101" pitchFamily="49" charset="-122"/>
                    <a:cs typeface="Arial" panose="020B0604020202020204" pitchFamily="34" charset="0"/>
                  </a:rPr>
                  <a:t>≈</a:t>
                </a:r>
                <a:r>
                  <a:rPr lang="en-US" altLang="zh-CN" sz="2000" dirty="0">
                    <a:solidFill>
                      <a:srgbClr val="000000"/>
                    </a:solidFill>
                    <a:ea typeface="黑体" panose="02010609060101010101" pitchFamily="49" charset="-122"/>
                  </a:rPr>
                  <a:t>0.2</a:t>
                </a:r>
                <a:r>
                  <a:rPr lang="zh-CN" altLang="en-US" sz="2000" dirty="0">
                    <a:solidFill>
                      <a:srgbClr val="000000"/>
                    </a:solidFill>
                    <a:ea typeface="黑体" panose="02010609060101010101" pitchFamily="49" charset="-122"/>
                  </a:rPr>
                  <a:t>，</a:t>
                </a:r>
                <a:endParaRPr lang="zh-CN" altLang="en-US" sz="2000" dirty="0">
                  <a:solidFill>
                    <a:srgbClr val="000000"/>
                  </a:solidFill>
                  <a:ea typeface="黑体" panose="02010609060101010101" pitchFamily="49" charset="-122"/>
                </a:endParaRPr>
              </a:p>
              <a:p>
                <a:pPr algn="just" fontAlgn="auto">
                  <a:lnSpc>
                    <a:spcPct val="125000"/>
                  </a:lnSpc>
                  <a:spcBef>
                    <a:spcPts val="0"/>
                  </a:spcBef>
                </a:pPr>
                <a:r>
                  <a:rPr lang="zh-CN" altLang="en-US" sz="2000" dirty="0">
                    <a:solidFill>
                      <a:srgbClr val="000000"/>
                    </a:solidFill>
                    <a:ea typeface="黑体" panose="02010609060101010101" pitchFamily="49" charset="-122"/>
                  </a:rPr>
                  <a:t> </a:t>
                </a:r>
                <a:r>
                  <a:rPr lang="en-US" altLang="zh-CN" sz="2000" dirty="0">
                    <a:solidFill>
                      <a:srgbClr val="000000"/>
                    </a:solidFill>
                    <a:ea typeface="黑体" panose="02010609060101010101" pitchFamily="49" charset="-122"/>
                  </a:rPr>
                  <a:t>               </a:t>
                </a:r>
                <a:r>
                  <a:rPr lang="en-US" altLang="zh-CN" sz="2000" i="1" dirty="0">
                    <a:solidFill>
                      <a:srgbClr val="000000"/>
                    </a:solidFill>
                    <a:ea typeface="黑体" panose="02010609060101010101" pitchFamily="49" charset="-122"/>
                    <a:sym typeface="+mn-ea"/>
                  </a:rPr>
                  <a:t>x</a:t>
                </a:r>
                <a14:m>
                  <m:oMath xmlns:m="http://schemas.openxmlformats.org/officeDocument/2006/math">
                    <m:r>
                      <a:rPr lang="en-US" altLang="zh-CN" sz="2000" i="1" dirty="0">
                        <a:solidFill>
                          <a:srgbClr val="000000"/>
                        </a:solidFill>
                        <a:latin typeface="Cambria Math" panose="02040503050406030204" pitchFamily="18" charset="0"/>
                        <a:ea typeface="黑体" panose="02010609060101010101" pitchFamily="49" charset="-122"/>
                        <a:cs typeface="Cambria Math" panose="02040503050406030204" pitchFamily="18" charset="0"/>
                        <a:sym typeface="+mn-ea"/>
                      </a:rPr>
                      <m:t>&gt;</m:t>
                    </m:r>
                  </m:oMath>
                </a14:m>
                <a:r>
                  <a:rPr lang="en-US" altLang="zh-CN" sz="2000" dirty="0">
                    <a:solidFill>
                      <a:srgbClr val="000000"/>
                    </a:solidFill>
                    <a:ea typeface="黑体" panose="02010609060101010101" pitchFamily="49" charset="-122"/>
                    <a:sym typeface="+mn-ea"/>
                  </a:rPr>
                  <a:t>0.2</a:t>
                </a:r>
                <a:r>
                  <a:rPr lang="zh-CN" altLang="en-US" sz="2000" dirty="0">
                    <a:solidFill>
                      <a:srgbClr val="000000"/>
                    </a:solidFill>
                    <a:ea typeface="黑体" panose="02010609060101010101" pitchFamily="49" charset="-122"/>
                  </a:rPr>
                  <a:t>，</a:t>
                </a:r>
                <a:r>
                  <a:rPr lang="en-US" altLang="zh-CN" sz="2000" dirty="0">
                    <a:solidFill>
                      <a:srgbClr val="000000"/>
                    </a:solidFill>
                    <a:ea typeface="黑体" panose="02010609060101010101" pitchFamily="49" charset="-122"/>
                  </a:rPr>
                  <a:t>N</a:t>
                </a:r>
                <a:r>
                  <a:rPr lang="zh-CN" altLang="en-US" sz="2000" dirty="0">
                    <a:solidFill>
                      <a:srgbClr val="000000"/>
                    </a:solidFill>
                    <a:ea typeface="黑体" panose="02010609060101010101" pitchFamily="49" charset="-122"/>
                  </a:rPr>
                  <a:t>型</a:t>
                </a:r>
                <a:r>
                  <a:rPr lang="en-US" altLang="zh-CN" sz="2000" dirty="0" err="1">
                    <a:solidFill>
                      <a:srgbClr val="000000"/>
                    </a:solidFill>
                    <a:ea typeface="黑体" panose="02010609060101010101" pitchFamily="49" charset="-122"/>
                  </a:rPr>
                  <a:t>AlGaAs</a:t>
                </a:r>
                <a:r>
                  <a:rPr lang="zh-CN" altLang="en-US" sz="2000" dirty="0">
                    <a:solidFill>
                      <a:srgbClr val="000000"/>
                    </a:solidFill>
                    <a:ea typeface="黑体" panose="02010609060101010101" pitchFamily="49" charset="-122"/>
                  </a:rPr>
                  <a:t>中开始出现深施主，使发射结电容增加</a:t>
                </a:r>
                <a:endParaRPr lang="zh-CN" altLang="en-US" sz="2000" dirty="0">
                  <a:solidFill>
                    <a:srgbClr val="000000"/>
                  </a:solidFill>
                  <a:ea typeface="黑体" panose="02010609060101010101" pitchFamily="49" charset="-122"/>
                </a:endParaRPr>
              </a:p>
              <a:p>
                <a:pPr algn="just" fontAlgn="auto">
                  <a:lnSpc>
                    <a:spcPct val="125000"/>
                  </a:lnSpc>
                  <a:spcBef>
                    <a:spcPts val="0"/>
                  </a:spcBef>
                </a:pPr>
                <a:r>
                  <a:rPr lang="en-US" altLang="zh-CN" sz="2000" i="1" dirty="0">
                    <a:solidFill>
                      <a:srgbClr val="000000"/>
                    </a:solidFill>
                    <a:ea typeface="黑体" panose="02010609060101010101" pitchFamily="49" charset="-122"/>
                  </a:rPr>
                  <a:t>             x</a:t>
                </a:r>
                <a:r>
                  <a:rPr lang="en-US" altLang="zh-CN" sz="2000" dirty="0">
                    <a:solidFill>
                      <a:srgbClr val="000000"/>
                    </a:solidFill>
                    <a:ea typeface="黑体" panose="02010609060101010101" pitchFamily="49" charset="-122"/>
                  </a:rPr>
                  <a:t>=0.25</a:t>
                </a:r>
                <a:r>
                  <a:rPr lang="zh-CN" altLang="en-US" sz="2000" dirty="0">
                    <a:solidFill>
                      <a:srgbClr val="000000"/>
                    </a:solidFill>
                    <a:ea typeface="黑体" panose="02010609060101010101" pitchFamily="49" charset="-122"/>
                  </a:rPr>
                  <a:t>时，发射区的禁带宽度比基区的大</a:t>
                </a:r>
                <a:r>
                  <a:rPr lang="en-US" altLang="zh-CN" sz="2000" dirty="0">
                    <a:solidFill>
                      <a:srgbClr val="000000"/>
                    </a:solidFill>
                    <a:ea typeface="黑体" panose="02010609060101010101" pitchFamily="49" charset="-122"/>
                  </a:rPr>
                  <a:t>0.39ev，</a:t>
                </a:r>
                <a:r>
                  <a:rPr lang="zh-CN" altLang="en-US" sz="2000" dirty="0">
                    <a:solidFill>
                      <a:srgbClr val="000000"/>
                    </a:solidFill>
                    <a:ea typeface="黑体" panose="02010609060101010101" pitchFamily="49" charset="-122"/>
                  </a:rPr>
                  <a:t>注入效率可以显著提高。基区：</a:t>
                </a:r>
                <a:r>
                  <a:rPr lang="en-US" altLang="zh-CN" sz="2000" dirty="0">
                    <a:solidFill>
                      <a:srgbClr val="000000"/>
                    </a:solidFill>
                    <a:ea typeface="黑体" panose="02010609060101010101" pitchFamily="49" charset="-122"/>
                  </a:rPr>
                  <a:t>P</a:t>
                </a:r>
                <a:r>
                  <a:rPr lang="en-US" altLang="zh-CN" sz="2000" baseline="30000" dirty="0">
                    <a:solidFill>
                      <a:srgbClr val="000000"/>
                    </a:solidFill>
                    <a:ea typeface="黑体" panose="02010609060101010101" pitchFamily="49" charset="-122"/>
                  </a:rPr>
                  <a:t>+</a:t>
                </a:r>
                <a:r>
                  <a:rPr lang="en-US" altLang="zh-CN" sz="2000" dirty="0">
                    <a:solidFill>
                      <a:srgbClr val="000000"/>
                    </a:solidFill>
                    <a:ea typeface="黑体" panose="02010609060101010101" pitchFamily="49" charset="-122"/>
                  </a:rPr>
                  <a:t>-GaAs</a:t>
                </a:r>
                <a:r>
                  <a:rPr lang="zh-CN" altLang="en-US" sz="2000" dirty="0">
                    <a:solidFill>
                      <a:srgbClr val="000000"/>
                    </a:solidFill>
                    <a:ea typeface="黑体" panose="02010609060101010101" pitchFamily="49" charset="-122"/>
                  </a:rPr>
                  <a:t>材料，</a:t>
                </a:r>
                <a14:m>
                  <m:oMath xmlns:m="http://schemas.openxmlformats.org/officeDocument/2006/math">
                    <m:sSub>
                      <m:sSubPr>
                        <m:ctrlPr>
                          <a:rPr lang="en-US" altLang="zh-CN" sz="2000" i="1" dirty="0">
                            <a:solidFill>
                              <a:srgbClr val="000000"/>
                            </a:solidFill>
                            <a:latin typeface="Cambria Math" panose="02040503050406030204" pitchFamily="18" charset="0"/>
                            <a:ea typeface="黑体" panose="02010609060101010101" pitchFamily="49" charset="-122"/>
                            <a:cs typeface="Cambria Math" panose="02040503050406030204" pitchFamily="18" charset="0"/>
                          </a:rPr>
                        </m:ctrlPr>
                      </m:sSubPr>
                      <m:e>
                        <m:r>
                          <a:rPr lang="en-US" altLang="zh-CN" sz="2000" i="1" dirty="0">
                            <a:solidFill>
                              <a:srgbClr val="000000"/>
                            </a:solidFill>
                            <a:latin typeface="Cambria Math" panose="02040503050406030204" pitchFamily="18" charset="0"/>
                            <a:ea typeface="黑体" panose="02010609060101010101" pitchFamily="49" charset="-122"/>
                            <a:cs typeface="Cambria Math" panose="02040503050406030204" pitchFamily="18" charset="0"/>
                          </a:rPr>
                          <m:t>𝑊</m:t>
                        </m:r>
                      </m:e>
                      <m:sub>
                        <m:r>
                          <a:rPr lang="en-US" altLang="zh-CN" sz="2000" i="1" dirty="0">
                            <a:solidFill>
                              <a:srgbClr val="000000"/>
                            </a:solidFill>
                            <a:latin typeface="Cambria Math" panose="02040503050406030204" pitchFamily="18" charset="0"/>
                            <a:ea typeface="黑体" panose="02010609060101010101" pitchFamily="49" charset="-122"/>
                            <a:cs typeface="Cambria Math" panose="02040503050406030204" pitchFamily="18" charset="0"/>
                          </a:rPr>
                          <m:t>𝐵</m:t>
                        </m:r>
                      </m:sub>
                    </m:sSub>
                    <m:r>
                      <a:rPr lang="en-US" altLang="zh-CN" sz="2000" i="1" dirty="0">
                        <a:solidFill>
                          <a:srgbClr val="000000"/>
                        </a:solidFill>
                        <a:latin typeface="Cambria Math" panose="02040503050406030204" pitchFamily="18" charset="0"/>
                        <a:ea typeface="黑体" panose="02010609060101010101" pitchFamily="49" charset="-122"/>
                        <a:cs typeface="Cambria Math" panose="02040503050406030204" pitchFamily="18" charset="0"/>
                      </a:rPr>
                      <m:t>: </m:t>
                    </m:r>
                  </m:oMath>
                </a14:m>
                <a:r>
                  <a:rPr lang="en-US" altLang="zh-CN" sz="2000" dirty="0">
                    <a:solidFill>
                      <a:srgbClr val="000000"/>
                    </a:solidFill>
                    <a:ea typeface="黑体" panose="02010609060101010101" pitchFamily="49" charset="-122"/>
                  </a:rPr>
                  <a:t>0.05~0.1μm，N</a:t>
                </a:r>
                <a:r>
                  <a:rPr lang="en-US" altLang="zh-CN" sz="2000" i="1" baseline="-25000" dirty="0">
                    <a:solidFill>
                      <a:srgbClr val="000000"/>
                    </a:solidFill>
                    <a:ea typeface="黑体" panose="02010609060101010101" pitchFamily="49" charset="-122"/>
                  </a:rPr>
                  <a:t>a</a:t>
                </a:r>
                <a:r>
                  <a:rPr lang="zh-CN" altLang="en-US" sz="2000" dirty="0">
                    <a:solidFill>
                      <a:srgbClr val="000000"/>
                    </a:solidFill>
                    <a:ea typeface="黑体" panose="02010609060101010101" pitchFamily="49" charset="-122"/>
                  </a:rPr>
                  <a:t>为5×10</a:t>
                </a:r>
                <a:r>
                  <a:rPr lang="zh-CN" altLang="en-US" sz="2000" baseline="30000" dirty="0">
                    <a:solidFill>
                      <a:srgbClr val="000000"/>
                    </a:solidFill>
                    <a:ea typeface="黑体" panose="02010609060101010101" pitchFamily="49" charset="-122"/>
                  </a:rPr>
                  <a:t>18</a:t>
                </a:r>
                <a:r>
                  <a:rPr lang="zh-CN" altLang="en-US" sz="2000" dirty="0">
                    <a:solidFill>
                      <a:srgbClr val="000000"/>
                    </a:solidFill>
                    <a:ea typeface="黑体" panose="02010609060101010101" pitchFamily="49" charset="-122"/>
                  </a:rPr>
                  <a:t>~ 1×10</a:t>
                </a:r>
                <a:r>
                  <a:rPr lang="zh-CN" altLang="en-US" sz="2000" baseline="30000" dirty="0">
                    <a:solidFill>
                      <a:srgbClr val="000000"/>
                    </a:solidFill>
                    <a:ea typeface="黑体" panose="02010609060101010101" pitchFamily="49" charset="-122"/>
                  </a:rPr>
                  <a:t>20</a:t>
                </a:r>
                <a:r>
                  <a:rPr lang="zh-CN" altLang="en-US" sz="2000" dirty="0">
                    <a:solidFill>
                      <a:srgbClr val="000000"/>
                    </a:solidFill>
                    <a:ea typeface="黑体" panose="02010609060101010101" pitchFamily="49" charset="-122"/>
                  </a:rPr>
                  <a:t> </a:t>
                </a:r>
                <a:r>
                  <a:rPr lang="en-US" altLang="zh-CN" sz="2000" dirty="0">
                    <a:solidFill>
                      <a:srgbClr val="000000"/>
                    </a:solidFill>
                    <a:ea typeface="黑体" panose="02010609060101010101" pitchFamily="49" charset="-122"/>
                  </a:rPr>
                  <a:t>cm</a:t>
                </a:r>
                <a:r>
                  <a:rPr lang="en-US" altLang="zh-CN" sz="2000" baseline="30000" dirty="0">
                    <a:solidFill>
                      <a:srgbClr val="000000"/>
                    </a:solidFill>
                    <a:ea typeface="黑体" panose="02010609060101010101" pitchFamily="49" charset="-122"/>
                  </a:rPr>
                  <a:t>-3</a:t>
                </a:r>
                <a:r>
                  <a:rPr lang="en-US" altLang="zh-CN" sz="2000" dirty="0">
                    <a:solidFill>
                      <a:srgbClr val="000000"/>
                    </a:solidFill>
                    <a:ea typeface="黑体" panose="02010609060101010101" pitchFamily="49" charset="-122"/>
                  </a:rPr>
                  <a:t>；</a:t>
                </a:r>
                <a:endParaRPr lang="en-US" altLang="zh-CN" sz="2000" dirty="0">
                  <a:solidFill>
                    <a:srgbClr val="000000"/>
                  </a:solidFill>
                  <a:ea typeface="黑体" panose="02010609060101010101" pitchFamily="49" charset="-122"/>
                </a:endParaRPr>
              </a:p>
              <a:p>
                <a:pPr algn="just" fontAlgn="auto">
                  <a:lnSpc>
                    <a:spcPct val="125000"/>
                  </a:lnSpc>
                  <a:spcBef>
                    <a:spcPts val="0"/>
                  </a:spcBef>
                </a:pPr>
                <a:r>
                  <a:rPr lang="zh-CN" altLang="en-US" sz="2000" dirty="0">
                    <a:solidFill>
                      <a:srgbClr val="000000"/>
                    </a:solidFill>
                    <a:ea typeface="黑体" panose="02010609060101010101" pitchFamily="49" charset="-122"/>
                  </a:rPr>
                  <a:t>集电区</a:t>
                </a:r>
                <a:r>
                  <a:rPr lang="en-US" altLang="zh-CN" sz="2000" dirty="0">
                    <a:solidFill>
                      <a:srgbClr val="000000"/>
                    </a:solidFill>
                    <a:ea typeface="黑体" panose="02010609060101010101" pitchFamily="49" charset="-122"/>
                  </a:rPr>
                  <a:t>: GaAs</a:t>
                </a:r>
                <a:r>
                  <a:rPr lang="zh-CN" altLang="en-US" sz="2000" dirty="0">
                    <a:solidFill>
                      <a:srgbClr val="000000"/>
                    </a:solidFill>
                    <a:ea typeface="黑体" panose="02010609060101010101" pitchFamily="49" charset="-122"/>
                  </a:rPr>
                  <a:t>材料(</a:t>
                </a:r>
                <a:r>
                  <a:rPr lang="en-US" altLang="zh-CN" sz="2000" dirty="0">
                    <a:solidFill>
                      <a:srgbClr val="000000"/>
                    </a:solidFill>
                    <a:ea typeface="黑体" panose="02010609060101010101" pitchFamily="49" charset="-122"/>
                  </a:rPr>
                  <a:t>N</a:t>
                </a:r>
                <a:r>
                  <a:rPr lang="zh-CN" altLang="en-US" sz="2000" dirty="0">
                    <a:solidFill>
                      <a:srgbClr val="000000"/>
                    </a:solidFill>
                    <a:ea typeface="黑体" panose="02010609060101010101" pitchFamily="49" charset="-122"/>
                  </a:rPr>
                  <a:t>型</a:t>
                </a:r>
                <a:r>
                  <a:rPr lang="en-US" altLang="zh-CN" sz="2000" dirty="0">
                    <a:solidFill>
                      <a:srgbClr val="000000"/>
                    </a:solidFill>
                    <a:ea typeface="黑体" panose="02010609060101010101" pitchFamily="49" charset="-122"/>
                  </a:rPr>
                  <a:t>)。</a:t>
                </a:r>
                <a:endParaRPr lang="zh-CN" altLang="en-US" sz="2000" dirty="0">
                  <a:solidFill>
                    <a:srgbClr val="000000"/>
                  </a:solidFill>
                  <a:ea typeface="黑体" panose="02010609060101010101" pitchFamily="49" charset="-122"/>
                </a:endParaRPr>
              </a:p>
              <a:p>
                <a:pPr algn="just" fontAlgn="auto">
                  <a:lnSpc>
                    <a:spcPct val="125000"/>
                  </a:lnSpc>
                  <a:spcBef>
                    <a:spcPts val="0"/>
                  </a:spcBef>
                </a:pPr>
                <a:r>
                  <a:rPr lang="en-US" altLang="zh-CN" sz="2000" dirty="0">
                    <a:solidFill>
                      <a:srgbClr val="000000"/>
                    </a:solidFill>
                    <a:ea typeface="黑体" panose="02010609060101010101" pitchFamily="49" charset="-122"/>
                  </a:rPr>
                  <a:t>N</a:t>
                </a:r>
                <a:r>
                  <a:rPr lang="en-US" altLang="zh-CN" sz="2000" baseline="30000" dirty="0">
                    <a:solidFill>
                      <a:srgbClr val="000000"/>
                    </a:solidFill>
                    <a:ea typeface="黑体" panose="02010609060101010101" pitchFamily="49" charset="-122"/>
                  </a:rPr>
                  <a:t>＋</a:t>
                </a:r>
                <a:r>
                  <a:rPr lang="en-US" altLang="zh-CN" sz="2000" dirty="0">
                    <a:solidFill>
                      <a:srgbClr val="000000"/>
                    </a:solidFill>
                    <a:ea typeface="黑体" panose="02010609060101010101" pitchFamily="49" charset="-122"/>
                  </a:rPr>
                  <a:t>-GaAs</a:t>
                </a:r>
                <a:r>
                  <a:rPr lang="zh-CN" altLang="en-US" sz="2000" dirty="0">
                    <a:solidFill>
                      <a:srgbClr val="000000"/>
                    </a:solidFill>
                    <a:ea typeface="黑体" panose="02010609060101010101" pitchFamily="49" charset="-122"/>
                  </a:rPr>
                  <a:t>埋层和半绝缘</a:t>
                </a:r>
                <a:r>
                  <a:rPr lang="en-US" altLang="zh-CN" sz="2000" dirty="0">
                    <a:solidFill>
                      <a:srgbClr val="000000"/>
                    </a:solidFill>
                    <a:ea typeface="黑体" panose="02010609060101010101" pitchFamily="49" charset="-122"/>
                  </a:rPr>
                  <a:t>GaAs(</a:t>
                </a:r>
                <a:r>
                  <a:rPr lang="en-US" altLang="zh-CN" sz="2000" dirty="0" err="1">
                    <a:solidFill>
                      <a:srgbClr val="000000"/>
                    </a:solidFill>
                    <a:ea typeface="黑体" panose="02010609060101010101" pitchFamily="49" charset="-122"/>
                  </a:rPr>
                  <a:t>SiGaAs</a:t>
                </a:r>
                <a:r>
                  <a:rPr lang="en-US" altLang="zh-CN" sz="2000" dirty="0">
                    <a:solidFill>
                      <a:srgbClr val="000000"/>
                    </a:solidFill>
                    <a:ea typeface="黑体" panose="02010609060101010101" pitchFamily="49" charset="-122"/>
                  </a:rPr>
                  <a:t>)</a:t>
                </a:r>
                <a:r>
                  <a:rPr lang="zh-CN" altLang="en-US" sz="2000" dirty="0">
                    <a:solidFill>
                      <a:srgbClr val="000000"/>
                    </a:solidFill>
                    <a:ea typeface="黑体" panose="02010609060101010101" pitchFamily="49" charset="-122"/>
                  </a:rPr>
                  <a:t>衬底。</a:t>
                </a:r>
                <a:r>
                  <a:rPr lang="en-US" altLang="zh-CN" sz="2000" dirty="0" err="1">
                    <a:solidFill>
                      <a:srgbClr val="000000"/>
                    </a:solidFill>
                    <a:ea typeface="黑体" panose="02010609060101010101" pitchFamily="49" charset="-122"/>
                  </a:rPr>
                  <a:t>SiGaAs</a:t>
                </a:r>
                <a:r>
                  <a:rPr lang="zh-CN" altLang="en-US" sz="2000" dirty="0">
                    <a:solidFill>
                      <a:srgbClr val="000000"/>
                    </a:solidFill>
                    <a:ea typeface="黑体" panose="02010609060101010101" pitchFamily="49" charset="-122"/>
                  </a:rPr>
                  <a:t>是通过向</a:t>
                </a:r>
                <a:r>
                  <a:rPr lang="en-US" altLang="zh-CN" sz="2000" dirty="0">
                    <a:solidFill>
                      <a:srgbClr val="000000"/>
                    </a:solidFill>
                    <a:ea typeface="黑体" panose="02010609060101010101" pitchFamily="49" charset="-122"/>
                  </a:rPr>
                  <a:t>GaAs</a:t>
                </a:r>
                <a:r>
                  <a:rPr lang="zh-CN" altLang="en-US" sz="2000" dirty="0">
                    <a:solidFill>
                      <a:srgbClr val="000000"/>
                    </a:solidFill>
                    <a:ea typeface="黑体" panose="02010609060101010101" pitchFamily="49" charset="-122"/>
                  </a:rPr>
                  <a:t>引入深能级杂质(因而费米能级被钉扎在禁带中央)而获得的。</a:t>
                </a:r>
                <a:endParaRPr lang="zh-CN" altLang="en-US" sz="2000" dirty="0">
                  <a:solidFill>
                    <a:srgbClr val="000000"/>
                  </a:solidFill>
                  <a:ea typeface="黑体" panose="02010609060101010101" pitchFamily="49" charset="-122"/>
                </a:endParaRPr>
              </a:p>
              <a:p>
                <a:pPr algn="just" fontAlgn="auto">
                  <a:lnSpc>
                    <a:spcPct val="125000"/>
                  </a:lnSpc>
                  <a:spcBef>
                    <a:spcPts val="0"/>
                  </a:spcBef>
                </a:pPr>
                <a:endParaRPr lang="zh-CN" altLang="en-US" sz="2000" dirty="0">
                  <a:solidFill>
                    <a:srgbClr val="000000"/>
                  </a:solidFill>
                  <a:ea typeface="黑体" panose="02010609060101010101" pitchFamily="49" charset="-122"/>
                </a:endParaRPr>
              </a:p>
              <a:p>
                <a:pPr algn="just" fontAlgn="auto">
                  <a:lnSpc>
                    <a:spcPct val="125000"/>
                  </a:lnSpc>
                  <a:spcBef>
                    <a:spcPts val="0"/>
                  </a:spcBef>
                </a:pPr>
                <a:r>
                  <a:rPr lang="zh-CN" altLang="en-US" sz="2000" dirty="0">
                    <a:solidFill>
                      <a:srgbClr val="000000"/>
                    </a:solidFill>
                    <a:ea typeface="黑体" panose="02010609060101010101" pitchFamily="49" charset="-122"/>
                  </a:rPr>
                  <a:t>优点是：</a:t>
                </a:r>
                <a:r>
                  <a:rPr lang="en-US" altLang="zh-CN" sz="2000" dirty="0">
                    <a:solidFill>
                      <a:srgbClr val="000000"/>
                    </a:solidFill>
                    <a:ea typeface="黑体" panose="02010609060101010101" pitchFamily="49" charset="-122"/>
                  </a:rPr>
                  <a:t>Al</a:t>
                </a:r>
                <a:r>
                  <a:rPr lang="en-US" altLang="zh-CN" sz="2000" i="1" baseline="-25000" dirty="0">
                    <a:solidFill>
                      <a:srgbClr val="000000"/>
                    </a:solidFill>
                    <a:ea typeface="黑体" panose="02010609060101010101" pitchFamily="49" charset="-122"/>
                  </a:rPr>
                  <a:t>x</a:t>
                </a:r>
                <a:r>
                  <a:rPr lang="en-US" altLang="zh-CN" sz="2000" dirty="0">
                    <a:solidFill>
                      <a:srgbClr val="000000"/>
                    </a:solidFill>
                    <a:ea typeface="黑体" panose="02010609060101010101" pitchFamily="49" charset="-122"/>
                  </a:rPr>
                  <a:t>Ga</a:t>
                </a:r>
                <a:r>
                  <a:rPr lang="en-US" altLang="zh-CN" sz="2000" baseline="-25000" dirty="0">
                    <a:solidFill>
                      <a:srgbClr val="000000"/>
                    </a:solidFill>
                    <a:ea typeface="黑体" panose="02010609060101010101" pitchFamily="49" charset="-122"/>
                  </a:rPr>
                  <a:t>1-</a:t>
                </a:r>
                <a:r>
                  <a:rPr lang="en-US" altLang="zh-CN" sz="2000" i="1" baseline="-25000" dirty="0">
                    <a:solidFill>
                      <a:srgbClr val="000000"/>
                    </a:solidFill>
                    <a:ea typeface="黑体" panose="02010609060101010101" pitchFamily="49" charset="-122"/>
                  </a:rPr>
                  <a:t>x</a:t>
                </a:r>
                <a:r>
                  <a:rPr lang="en-US" altLang="zh-CN" sz="2000" dirty="0">
                    <a:solidFill>
                      <a:srgbClr val="000000"/>
                    </a:solidFill>
                    <a:ea typeface="黑体" panose="02010609060101010101" pitchFamily="49" charset="-122"/>
                  </a:rPr>
                  <a:t>As/GaAs</a:t>
                </a:r>
                <a:r>
                  <a:rPr lang="zh-CN" altLang="en-US" sz="2000" dirty="0">
                    <a:solidFill>
                      <a:srgbClr val="000000"/>
                    </a:solidFill>
                    <a:ea typeface="黑体" panose="02010609060101010101" pitchFamily="49" charset="-122"/>
                  </a:rPr>
                  <a:t>材料体系可以有良好的晶格匹配；其次，由于采用半绝缘衬底，器件之间容易隔离和互连器件或互连线同衬底之间的电容可以忽略。此外，用来制作激光器、发光二极管、光探测器等光电于器件。</a:t>
                </a:r>
                <a:endParaRPr lang="zh-CN" altLang="en-US" sz="2000" dirty="0">
                  <a:solidFill>
                    <a:srgbClr val="000000"/>
                  </a:solidFill>
                  <a:ea typeface="黑体" panose="02010609060101010101" pitchFamily="49" charset="-122"/>
                </a:endParaRPr>
              </a:p>
            </p:txBody>
          </p:sp>
        </mc:Choice>
        <mc:Fallback>
          <p:sp>
            <p:nvSpPr>
              <p:cNvPr id="290820" name="Rectangle 4"/>
              <p:cNvSpPr>
                <a:spLocks noRot="1" noChangeAspect="1" noMove="1" noResize="1" noEditPoints="1" noAdjustHandles="1" noChangeArrowheads="1" noChangeShapeType="1" noTextEdit="1"/>
              </p:cNvSpPr>
              <p:nvPr/>
            </p:nvSpPr>
            <p:spPr bwMode="auto">
              <a:xfrm>
                <a:off x="101600" y="2420620"/>
                <a:ext cx="8940800" cy="4323080"/>
              </a:xfrm>
              <a:prstGeom prst="rect">
                <a:avLst/>
              </a:prstGeom>
              <a:blipFill rotWithShape="1">
                <a:blip r:embed="rId1"/>
                <a:stretch>
                  <a:fillRect r="-8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90821" name="Rectangle 5"/>
          <p:cNvSpPr>
            <a:spLocks noChangeArrowheads="1"/>
          </p:cNvSpPr>
          <p:nvPr/>
        </p:nvSpPr>
        <p:spPr bwMode="auto">
          <a:xfrm>
            <a:off x="107950" y="1196340"/>
            <a:ext cx="3798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a:solidFill>
                  <a:srgbClr val="FF0000"/>
                </a:solidFill>
                <a:ea typeface="黑体" panose="02010609060101010101" pitchFamily="49" charset="-122"/>
              </a:rPr>
              <a:t>1、 </a:t>
            </a:r>
            <a:r>
              <a:rPr lang="en-US" altLang="zh-CN" sz="2800" b="1">
                <a:solidFill>
                  <a:srgbClr val="FF0000"/>
                </a:solidFill>
                <a:ea typeface="黑体" panose="02010609060101010101" pitchFamily="49" charset="-122"/>
              </a:rPr>
              <a:t>AlGaAs/GaAs HBT</a:t>
            </a:r>
            <a:endParaRPr lang="en-US" altLang="zh-CN" sz="2800" b="1">
              <a:solidFill>
                <a:srgbClr val="FF0000"/>
              </a:solidFill>
              <a:ea typeface="黑体" panose="02010609060101010101" pitchFamily="49" charset="-122"/>
            </a:endParaRPr>
          </a:p>
        </p:txBody>
      </p:sp>
      <p:graphicFrame>
        <p:nvGraphicFramePr>
          <p:cNvPr id="2" name="对象 1"/>
          <p:cNvGraphicFramePr/>
          <p:nvPr/>
        </p:nvGraphicFramePr>
        <p:xfrm>
          <a:off x="5252085" y="260350"/>
          <a:ext cx="3790315" cy="2352675"/>
        </p:xfrm>
        <a:graphic>
          <a:graphicData uri="http://schemas.openxmlformats.org/presentationml/2006/ole">
            <mc:AlternateContent xmlns:mc="http://schemas.openxmlformats.org/markup-compatibility/2006">
              <mc:Choice xmlns:v="urn:schemas-microsoft-com:vml" Requires="v">
                <p:oleObj spid="_x0000_s3" name="" r:id="rId2" imgW="5139690" imgH="1916430" progId="Paint.Picture">
                  <p:embed/>
                </p:oleObj>
              </mc:Choice>
              <mc:Fallback>
                <p:oleObj name="" r:id="rId2" imgW="5139690" imgH="1916430" progId="Paint.Picture">
                  <p:embed/>
                  <p:pic>
                    <p:nvPicPr>
                      <p:cNvPr id="0" name="图片 2"/>
                      <p:cNvPicPr/>
                      <p:nvPr/>
                    </p:nvPicPr>
                    <p:blipFill>
                      <a:blip r:embed="rId3"/>
                      <a:stretch>
                        <a:fillRect/>
                      </a:stretch>
                    </p:blipFill>
                    <p:spPr>
                      <a:xfrm>
                        <a:off x="5252085" y="260350"/>
                        <a:ext cx="3790315" cy="23526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ChangeArrowheads="1"/>
          </p:cNvSpPr>
          <p:nvPr/>
        </p:nvSpPr>
        <p:spPr bwMode="auto">
          <a:xfrm>
            <a:off x="419100" y="1444625"/>
            <a:ext cx="8305800" cy="3969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spcBef>
                <a:spcPct val="50000"/>
              </a:spcBef>
            </a:pPr>
            <a:r>
              <a:rPr lang="zh-CN" altLang="en-US" sz="2400">
                <a:solidFill>
                  <a:srgbClr val="000000"/>
                </a:solidFill>
                <a:ea typeface="黑体" panose="02010609060101010101" pitchFamily="49" charset="-122"/>
              </a:rPr>
              <a:t>同</a:t>
            </a:r>
            <a:r>
              <a:rPr lang="en-US" altLang="zh-CN" sz="2400">
                <a:solidFill>
                  <a:srgbClr val="000000"/>
                </a:solidFill>
                <a:ea typeface="黑体" panose="02010609060101010101" pitchFamily="49" charset="-122"/>
              </a:rPr>
              <a:t>InP</a:t>
            </a:r>
            <a:r>
              <a:rPr lang="zh-CN" altLang="en-US" sz="2400">
                <a:solidFill>
                  <a:srgbClr val="000000"/>
                </a:solidFill>
                <a:ea typeface="黑体" panose="02010609060101010101" pitchFamily="49" charset="-122"/>
              </a:rPr>
              <a:t>晶格匹配的</a:t>
            </a:r>
            <a:r>
              <a:rPr lang="en-US" altLang="zh-CN" sz="2400">
                <a:solidFill>
                  <a:srgbClr val="000000"/>
                </a:solidFill>
                <a:ea typeface="黑体" panose="02010609060101010101" pitchFamily="49" charset="-122"/>
              </a:rPr>
              <a:t>III-V</a:t>
            </a:r>
            <a:r>
              <a:rPr lang="zh-CN" altLang="en-US" sz="2400">
                <a:solidFill>
                  <a:srgbClr val="000000"/>
                </a:solidFill>
                <a:ea typeface="黑体" panose="02010609060101010101" pitchFamily="49" charset="-122"/>
              </a:rPr>
              <a:t>族化合物半导体包括</a:t>
            </a:r>
            <a:r>
              <a:rPr lang="en-US" altLang="zh-CN" sz="2400">
                <a:solidFill>
                  <a:srgbClr val="000000"/>
                </a:solidFill>
                <a:ea typeface="黑体" panose="02010609060101010101" pitchFamily="49" charset="-122"/>
              </a:rPr>
              <a:t>In</a:t>
            </a:r>
            <a:r>
              <a:rPr lang="en-US" altLang="zh-CN" sz="2400" baseline="-25000">
                <a:solidFill>
                  <a:srgbClr val="000000"/>
                </a:solidFill>
                <a:ea typeface="黑体" panose="02010609060101010101" pitchFamily="49" charset="-122"/>
              </a:rPr>
              <a:t>0.53</a:t>
            </a:r>
            <a:r>
              <a:rPr lang="en-US" altLang="zh-CN" sz="2400">
                <a:solidFill>
                  <a:srgbClr val="000000"/>
                </a:solidFill>
                <a:ea typeface="黑体" panose="02010609060101010101" pitchFamily="49" charset="-122"/>
              </a:rPr>
              <a:t>Ga</a:t>
            </a:r>
            <a:r>
              <a:rPr lang="en-US" altLang="zh-CN" sz="2400" baseline="-25000">
                <a:solidFill>
                  <a:srgbClr val="000000"/>
                </a:solidFill>
                <a:ea typeface="黑体" panose="02010609060101010101" pitchFamily="49" charset="-122"/>
              </a:rPr>
              <a:t>0.47</a:t>
            </a:r>
            <a:r>
              <a:rPr lang="en-US" altLang="zh-CN" sz="2400">
                <a:solidFill>
                  <a:srgbClr val="000000"/>
                </a:solidFill>
                <a:ea typeface="黑体" panose="02010609060101010101" pitchFamily="49" charset="-122"/>
              </a:rPr>
              <a:t>As</a:t>
            </a:r>
            <a:r>
              <a:rPr lang="zh-CN" altLang="en-US" sz="2400">
                <a:solidFill>
                  <a:srgbClr val="000000"/>
                </a:solidFill>
                <a:ea typeface="黑体" panose="02010609060101010101" pitchFamily="49" charset="-122"/>
              </a:rPr>
              <a:t>和</a:t>
            </a:r>
            <a:r>
              <a:rPr lang="en-US" altLang="zh-CN" sz="2400">
                <a:solidFill>
                  <a:srgbClr val="000000"/>
                </a:solidFill>
                <a:ea typeface="黑体" panose="02010609060101010101" pitchFamily="49" charset="-122"/>
              </a:rPr>
              <a:t>In</a:t>
            </a:r>
            <a:r>
              <a:rPr lang="en-US" altLang="zh-CN" sz="2400" baseline="-25000">
                <a:solidFill>
                  <a:srgbClr val="000000"/>
                </a:solidFill>
                <a:ea typeface="黑体" panose="02010609060101010101" pitchFamily="49" charset="-122"/>
              </a:rPr>
              <a:t>0.52</a:t>
            </a:r>
            <a:r>
              <a:rPr lang="en-US" altLang="zh-CN" sz="2400">
                <a:solidFill>
                  <a:srgbClr val="000000"/>
                </a:solidFill>
                <a:ea typeface="黑体" panose="02010609060101010101" pitchFamily="49" charset="-122"/>
              </a:rPr>
              <a:t>Al</a:t>
            </a:r>
            <a:r>
              <a:rPr lang="en-US" altLang="zh-CN" sz="2400" baseline="-25000">
                <a:solidFill>
                  <a:srgbClr val="000000"/>
                </a:solidFill>
                <a:ea typeface="黑体" panose="02010609060101010101" pitchFamily="49" charset="-122"/>
              </a:rPr>
              <a:t>0.48</a:t>
            </a:r>
            <a:r>
              <a:rPr lang="en-US" altLang="zh-CN" sz="2400">
                <a:solidFill>
                  <a:srgbClr val="000000"/>
                </a:solidFill>
                <a:ea typeface="黑体" panose="02010609060101010101" pitchFamily="49" charset="-122"/>
              </a:rPr>
              <a:t>As。 In</a:t>
            </a:r>
            <a:r>
              <a:rPr lang="en-US" altLang="zh-CN" sz="2400" baseline="-25000">
                <a:solidFill>
                  <a:srgbClr val="000000"/>
                </a:solidFill>
                <a:ea typeface="黑体" panose="02010609060101010101" pitchFamily="49" charset="-122"/>
              </a:rPr>
              <a:t>0.53</a:t>
            </a:r>
            <a:r>
              <a:rPr lang="en-US" altLang="zh-CN" sz="2400">
                <a:solidFill>
                  <a:srgbClr val="000000"/>
                </a:solidFill>
                <a:ea typeface="黑体" panose="02010609060101010101" pitchFamily="49" charset="-122"/>
              </a:rPr>
              <a:t>Ga</a:t>
            </a:r>
            <a:r>
              <a:rPr lang="en-US" altLang="zh-CN" sz="2400" baseline="-25000">
                <a:solidFill>
                  <a:srgbClr val="000000"/>
                </a:solidFill>
                <a:ea typeface="黑体" panose="02010609060101010101" pitchFamily="49" charset="-122"/>
              </a:rPr>
              <a:t>0.47</a:t>
            </a:r>
            <a:r>
              <a:rPr lang="en-US" altLang="zh-CN" sz="2400">
                <a:solidFill>
                  <a:srgbClr val="000000"/>
                </a:solidFill>
                <a:ea typeface="黑体" panose="02010609060101010101" pitchFamily="49" charset="-122"/>
              </a:rPr>
              <a:t>As</a:t>
            </a:r>
            <a:r>
              <a:rPr lang="zh-CN" altLang="en-US" sz="2400">
                <a:solidFill>
                  <a:srgbClr val="000000"/>
                </a:solidFill>
                <a:ea typeface="黑体" panose="02010609060101010101" pitchFamily="49" charset="-122"/>
              </a:rPr>
              <a:t>的禁带宽是0.75</a:t>
            </a:r>
            <a:r>
              <a:rPr lang="en-US" altLang="zh-CN" sz="2400">
                <a:solidFill>
                  <a:srgbClr val="000000"/>
                </a:solidFill>
                <a:ea typeface="黑体" panose="02010609060101010101" pitchFamily="49" charset="-122"/>
              </a:rPr>
              <a:t>eV。 In</a:t>
            </a:r>
            <a:r>
              <a:rPr lang="en-US" altLang="zh-CN" sz="2400" baseline="-25000">
                <a:solidFill>
                  <a:srgbClr val="000000"/>
                </a:solidFill>
                <a:ea typeface="黑体" panose="02010609060101010101" pitchFamily="49" charset="-122"/>
              </a:rPr>
              <a:t>0.52</a:t>
            </a:r>
            <a:r>
              <a:rPr lang="en-US" altLang="zh-CN" sz="2400">
                <a:solidFill>
                  <a:srgbClr val="000000"/>
                </a:solidFill>
                <a:ea typeface="黑体" panose="02010609060101010101" pitchFamily="49" charset="-122"/>
              </a:rPr>
              <a:t>Al</a:t>
            </a:r>
            <a:r>
              <a:rPr lang="en-US" altLang="zh-CN" sz="2400" baseline="-25000">
                <a:solidFill>
                  <a:srgbClr val="000000"/>
                </a:solidFill>
                <a:ea typeface="黑体" panose="02010609060101010101" pitchFamily="49" charset="-122"/>
              </a:rPr>
              <a:t>0.48</a:t>
            </a:r>
            <a:r>
              <a:rPr lang="en-US" altLang="zh-CN" sz="2400">
                <a:solidFill>
                  <a:srgbClr val="000000"/>
                </a:solidFill>
                <a:ea typeface="黑体" panose="02010609060101010101" pitchFamily="49" charset="-122"/>
              </a:rPr>
              <a:t>As</a:t>
            </a:r>
            <a:r>
              <a:rPr lang="zh-CN" altLang="en-US" sz="2400">
                <a:solidFill>
                  <a:srgbClr val="000000"/>
                </a:solidFill>
                <a:ea typeface="黑体" panose="02010609060101010101" pitchFamily="49" charset="-122"/>
              </a:rPr>
              <a:t>的禁带宽度是1.5</a:t>
            </a:r>
            <a:r>
              <a:rPr lang="en-US" altLang="zh-CN" sz="2400">
                <a:solidFill>
                  <a:srgbClr val="000000"/>
                </a:solidFill>
                <a:ea typeface="黑体" panose="02010609060101010101" pitchFamily="49" charset="-122"/>
              </a:rPr>
              <a:t>eV ，</a:t>
            </a:r>
            <a:r>
              <a:rPr lang="zh-CN" altLang="en-US" sz="2400">
                <a:solidFill>
                  <a:srgbClr val="000000"/>
                </a:solidFill>
                <a:ea typeface="黑体" panose="02010609060101010101" pitchFamily="49" charset="-122"/>
              </a:rPr>
              <a:t>而</a:t>
            </a:r>
            <a:r>
              <a:rPr lang="en-US" altLang="zh-CN" sz="2400">
                <a:solidFill>
                  <a:srgbClr val="000000"/>
                </a:solidFill>
                <a:ea typeface="黑体" panose="02010609060101010101" pitchFamily="49" charset="-122"/>
              </a:rPr>
              <a:t>InP</a:t>
            </a:r>
            <a:r>
              <a:rPr lang="zh-CN" altLang="en-US" sz="2400">
                <a:solidFill>
                  <a:srgbClr val="000000"/>
                </a:solidFill>
                <a:ea typeface="黑体" panose="02010609060101010101" pitchFamily="49" charset="-122"/>
              </a:rPr>
              <a:t>的禁带宽度是</a:t>
            </a:r>
            <a:r>
              <a:rPr lang="en-US" altLang="zh-CN" sz="2400">
                <a:solidFill>
                  <a:srgbClr val="000000"/>
                </a:solidFill>
                <a:ea typeface="黑体" panose="02010609060101010101" pitchFamily="49" charset="-122"/>
              </a:rPr>
              <a:t>1.35eV。</a:t>
            </a:r>
            <a:r>
              <a:rPr lang="zh-CN" altLang="en-US" sz="2400">
                <a:solidFill>
                  <a:srgbClr val="000000"/>
                </a:solidFill>
                <a:ea typeface="黑体" panose="02010609060101010101" pitchFamily="49" charset="-122"/>
              </a:rPr>
              <a:t>用</a:t>
            </a:r>
            <a:r>
              <a:rPr lang="en-US" altLang="zh-CN" sz="2400">
                <a:solidFill>
                  <a:srgbClr val="000000"/>
                </a:solidFill>
                <a:ea typeface="黑体" panose="02010609060101010101" pitchFamily="49" charset="-122"/>
              </a:rPr>
              <a:t>In</a:t>
            </a:r>
            <a:r>
              <a:rPr lang="en-US" altLang="zh-CN" sz="2400" baseline="-25000">
                <a:solidFill>
                  <a:srgbClr val="000000"/>
                </a:solidFill>
                <a:ea typeface="黑体" panose="02010609060101010101" pitchFamily="49" charset="-122"/>
              </a:rPr>
              <a:t>0.53</a:t>
            </a:r>
            <a:r>
              <a:rPr lang="en-US" altLang="zh-CN" sz="2400">
                <a:solidFill>
                  <a:srgbClr val="000000"/>
                </a:solidFill>
                <a:ea typeface="黑体" panose="02010609060101010101" pitchFamily="49" charset="-122"/>
              </a:rPr>
              <a:t>Ga</a:t>
            </a:r>
            <a:r>
              <a:rPr lang="en-US" altLang="zh-CN" sz="2400" baseline="-25000">
                <a:solidFill>
                  <a:srgbClr val="000000"/>
                </a:solidFill>
                <a:ea typeface="黑体" panose="02010609060101010101" pitchFamily="49" charset="-122"/>
              </a:rPr>
              <a:t>0.47</a:t>
            </a:r>
            <a:r>
              <a:rPr lang="en-US" altLang="zh-CN" sz="2400">
                <a:solidFill>
                  <a:srgbClr val="000000"/>
                </a:solidFill>
                <a:ea typeface="黑体" panose="02010609060101010101" pitchFamily="49" charset="-122"/>
              </a:rPr>
              <a:t>As</a:t>
            </a:r>
            <a:r>
              <a:rPr lang="zh-CN" altLang="en-US" sz="2400">
                <a:solidFill>
                  <a:srgbClr val="000000"/>
                </a:solidFill>
                <a:ea typeface="黑体" panose="02010609060101010101" pitchFamily="49" charset="-122"/>
              </a:rPr>
              <a:t>作为基区而</a:t>
            </a:r>
            <a:r>
              <a:rPr lang="en-US" altLang="zh-CN" sz="2400">
                <a:solidFill>
                  <a:srgbClr val="000000"/>
                </a:solidFill>
                <a:ea typeface="黑体" panose="02010609060101010101" pitchFamily="49" charset="-122"/>
              </a:rPr>
              <a:t>InP</a:t>
            </a:r>
            <a:r>
              <a:rPr lang="zh-CN" altLang="en-US" sz="2400">
                <a:solidFill>
                  <a:srgbClr val="000000"/>
                </a:solidFill>
                <a:ea typeface="黑体" panose="02010609060101010101" pitchFamily="49" charset="-122"/>
              </a:rPr>
              <a:t>或</a:t>
            </a:r>
            <a:r>
              <a:rPr lang="en-US" altLang="zh-CN" sz="2400">
                <a:solidFill>
                  <a:srgbClr val="000000"/>
                </a:solidFill>
                <a:ea typeface="黑体" panose="02010609060101010101" pitchFamily="49" charset="-122"/>
              </a:rPr>
              <a:t>In</a:t>
            </a:r>
            <a:r>
              <a:rPr lang="en-US" altLang="zh-CN" sz="2400" baseline="-25000">
                <a:solidFill>
                  <a:srgbClr val="000000"/>
                </a:solidFill>
                <a:ea typeface="黑体" panose="02010609060101010101" pitchFamily="49" charset="-122"/>
              </a:rPr>
              <a:t>0.52</a:t>
            </a:r>
            <a:r>
              <a:rPr lang="en-US" altLang="zh-CN" sz="2400">
                <a:solidFill>
                  <a:srgbClr val="000000"/>
                </a:solidFill>
                <a:ea typeface="黑体" panose="02010609060101010101" pitchFamily="49" charset="-122"/>
              </a:rPr>
              <a:t>Al</a:t>
            </a:r>
            <a:r>
              <a:rPr lang="en-US" altLang="zh-CN" sz="2400" baseline="-25000">
                <a:solidFill>
                  <a:srgbClr val="000000"/>
                </a:solidFill>
                <a:ea typeface="黑体" panose="02010609060101010101" pitchFamily="49" charset="-122"/>
              </a:rPr>
              <a:t>0.48</a:t>
            </a:r>
            <a:r>
              <a:rPr lang="en-US" altLang="zh-CN" sz="2400">
                <a:solidFill>
                  <a:srgbClr val="000000"/>
                </a:solidFill>
                <a:ea typeface="黑体" panose="02010609060101010101" pitchFamily="49" charset="-122"/>
              </a:rPr>
              <a:t>As</a:t>
            </a:r>
            <a:r>
              <a:rPr lang="zh-CN" altLang="en-US" sz="2400">
                <a:solidFill>
                  <a:srgbClr val="000000"/>
                </a:solidFill>
                <a:ea typeface="黑体" panose="02010609060101010101" pitchFamily="49" charset="-122"/>
              </a:rPr>
              <a:t>作为发射区构成的</a:t>
            </a:r>
            <a:r>
              <a:rPr lang="en-US" altLang="zh-CN" sz="2400">
                <a:solidFill>
                  <a:srgbClr val="000000"/>
                </a:solidFill>
                <a:ea typeface="黑体" panose="02010609060101010101" pitchFamily="49" charset="-122"/>
              </a:rPr>
              <a:t>HBT，</a:t>
            </a:r>
            <a:r>
              <a:rPr lang="zh-CN" altLang="en-US" sz="2400">
                <a:solidFill>
                  <a:srgbClr val="000000"/>
                </a:solidFill>
                <a:ea typeface="黑体" panose="02010609060101010101" pitchFamily="49" charset="-122"/>
              </a:rPr>
              <a:t>其主要是</a:t>
            </a:r>
            <a:r>
              <a:rPr lang="en-US" altLang="zh-CN" sz="2400">
                <a:solidFill>
                  <a:srgbClr val="000000"/>
                </a:solidFill>
                <a:ea typeface="黑体" panose="02010609060101010101" pitchFamily="49" charset="-122"/>
              </a:rPr>
              <a:t>In</a:t>
            </a:r>
            <a:r>
              <a:rPr lang="en-US" altLang="zh-CN" sz="2400" baseline="-25000">
                <a:solidFill>
                  <a:srgbClr val="000000"/>
                </a:solidFill>
                <a:ea typeface="黑体" panose="02010609060101010101" pitchFamily="49" charset="-122"/>
              </a:rPr>
              <a:t>0.53</a:t>
            </a:r>
            <a:r>
              <a:rPr lang="en-US" altLang="zh-CN" sz="2400">
                <a:solidFill>
                  <a:srgbClr val="000000"/>
                </a:solidFill>
                <a:ea typeface="黑体" panose="02010609060101010101" pitchFamily="49" charset="-122"/>
              </a:rPr>
              <a:t>Ga</a:t>
            </a:r>
            <a:r>
              <a:rPr lang="en-US" altLang="zh-CN" sz="2400" baseline="-25000">
                <a:solidFill>
                  <a:srgbClr val="000000"/>
                </a:solidFill>
                <a:ea typeface="黑体" panose="02010609060101010101" pitchFamily="49" charset="-122"/>
              </a:rPr>
              <a:t>0.47</a:t>
            </a:r>
            <a:r>
              <a:rPr lang="en-US" altLang="zh-CN" sz="2400">
                <a:solidFill>
                  <a:srgbClr val="000000"/>
                </a:solidFill>
                <a:ea typeface="黑体" panose="02010609060101010101" pitchFamily="49" charset="-122"/>
              </a:rPr>
              <a:t>As</a:t>
            </a:r>
            <a:r>
              <a:rPr lang="zh-CN" altLang="en-US" sz="2400">
                <a:solidFill>
                  <a:srgbClr val="000000"/>
                </a:solidFill>
                <a:ea typeface="黑体" panose="02010609060101010101" pitchFamily="49" charset="-122"/>
              </a:rPr>
              <a:t>中的电子迁栘率很高；对于本征材料（无杂质散射），其迁栘率是</a:t>
            </a:r>
            <a:r>
              <a:rPr lang="en-US" altLang="zh-CN" sz="2400">
                <a:solidFill>
                  <a:srgbClr val="000000"/>
                </a:solidFill>
                <a:ea typeface="黑体" panose="02010609060101010101" pitchFamily="49" charset="-122"/>
              </a:rPr>
              <a:t>GaAs</a:t>
            </a:r>
            <a:r>
              <a:rPr lang="zh-CN" altLang="en-US" sz="2400">
                <a:solidFill>
                  <a:srgbClr val="000000"/>
                </a:solidFill>
                <a:ea typeface="黑体" panose="02010609060101010101" pitchFamily="49" charset="-122"/>
              </a:rPr>
              <a:t>的1.6倍，是</a:t>
            </a:r>
            <a:r>
              <a:rPr lang="en-US" altLang="zh-CN" sz="2400">
                <a:solidFill>
                  <a:srgbClr val="000000"/>
                </a:solidFill>
                <a:ea typeface="黑体" panose="02010609060101010101" pitchFamily="49" charset="-122"/>
              </a:rPr>
              <a:t>Si</a:t>
            </a:r>
            <a:r>
              <a:rPr lang="zh-CN" altLang="en-US" sz="2400">
                <a:solidFill>
                  <a:srgbClr val="000000"/>
                </a:solidFill>
                <a:ea typeface="黑体" panose="02010609060101010101" pitchFamily="49" charset="-122"/>
              </a:rPr>
              <a:t>的9倍。这类器件的半绝缘衬底采用掺</a:t>
            </a:r>
            <a:r>
              <a:rPr lang="en-US" altLang="zh-CN" sz="2400">
                <a:solidFill>
                  <a:srgbClr val="000000"/>
                </a:solidFill>
                <a:ea typeface="黑体" panose="02010609060101010101" pitchFamily="49" charset="-122"/>
              </a:rPr>
              <a:t>Fe</a:t>
            </a:r>
            <a:r>
              <a:rPr lang="zh-CN" altLang="en-US" sz="2400">
                <a:solidFill>
                  <a:srgbClr val="000000"/>
                </a:solidFill>
                <a:ea typeface="黑体" panose="02010609060101010101" pitchFamily="49" charset="-122"/>
              </a:rPr>
              <a:t>的</a:t>
            </a:r>
            <a:r>
              <a:rPr lang="en-US" altLang="zh-CN" sz="2400">
                <a:solidFill>
                  <a:srgbClr val="000000"/>
                </a:solidFill>
                <a:ea typeface="黑体" panose="02010609060101010101" pitchFamily="49" charset="-122"/>
              </a:rPr>
              <a:t>InP。</a:t>
            </a:r>
            <a:endParaRPr lang="zh-CN" altLang="en-US" sz="2400">
              <a:solidFill>
                <a:srgbClr val="000000"/>
              </a:solidFill>
              <a:ea typeface="黑体" panose="02010609060101010101" pitchFamily="49" charset="-122"/>
            </a:endParaRPr>
          </a:p>
        </p:txBody>
      </p:sp>
      <p:sp>
        <p:nvSpPr>
          <p:cNvPr id="326659" name="Rectangle 3"/>
          <p:cNvSpPr>
            <a:spLocks noChangeArrowheads="1"/>
          </p:cNvSpPr>
          <p:nvPr/>
        </p:nvSpPr>
        <p:spPr bwMode="auto">
          <a:xfrm>
            <a:off x="381000" y="609600"/>
            <a:ext cx="2832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a:solidFill>
                  <a:srgbClr val="FF0000"/>
                </a:solidFill>
                <a:ea typeface="黑体" panose="02010609060101010101" pitchFamily="49" charset="-122"/>
              </a:rPr>
              <a:t>2、 </a:t>
            </a:r>
            <a:r>
              <a:rPr lang="en-US" altLang="zh-CN" sz="2800" b="1">
                <a:solidFill>
                  <a:srgbClr val="FF0000"/>
                </a:solidFill>
                <a:ea typeface="黑体" panose="02010609060101010101" pitchFamily="49" charset="-122"/>
              </a:rPr>
              <a:t>InGaAs HBT</a:t>
            </a:r>
            <a:endParaRPr lang="en-US" altLang="zh-CN" sz="2800" b="1">
              <a:solidFill>
                <a:srgbClr val="FF0000"/>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ChangeArrowheads="1"/>
          </p:cNvSpPr>
          <p:nvPr/>
        </p:nvSpPr>
        <p:spPr bwMode="auto">
          <a:xfrm>
            <a:off x="107315" y="1484630"/>
            <a:ext cx="4127500" cy="440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zh-CN" altLang="en-US">
                <a:solidFill>
                  <a:srgbClr val="000000"/>
                </a:solidFill>
                <a:ea typeface="黑体" panose="02010609060101010101" pitchFamily="49" charset="-122"/>
              </a:rPr>
              <a:t>加入</a:t>
            </a:r>
            <a:r>
              <a:rPr lang="en-US" altLang="zh-CN">
                <a:solidFill>
                  <a:srgbClr val="000000"/>
                </a:solidFill>
                <a:ea typeface="黑体" panose="02010609060101010101" pitchFamily="49" charset="-122"/>
              </a:rPr>
              <a:t>Ge</a:t>
            </a:r>
            <a:r>
              <a:rPr lang="zh-CN" altLang="en-US">
                <a:solidFill>
                  <a:srgbClr val="000000"/>
                </a:solidFill>
                <a:ea typeface="黑体" panose="02010609060101010101" pitchFamily="49" charset="-122"/>
              </a:rPr>
              <a:t>会降低</a:t>
            </a:r>
            <a:r>
              <a:rPr lang="en-US" altLang="zh-CN">
                <a:solidFill>
                  <a:srgbClr val="000000"/>
                </a:solidFill>
                <a:ea typeface="黑体" panose="02010609060101010101" pitchFamily="49" charset="-122"/>
              </a:rPr>
              <a:t>Si</a:t>
            </a:r>
            <a:r>
              <a:rPr lang="zh-CN" altLang="en-US">
                <a:solidFill>
                  <a:srgbClr val="000000"/>
                </a:solidFill>
                <a:ea typeface="黑体" panose="02010609060101010101" pitchFamily="49" charset="-122"/>
              </a:rPr>
              <a:t>的禁带宽度，形成可用于</a:t>
            </a:r>
            <a:r>
              <a:rPr lang="en-US" altLang="zh-CN">
                <a:solidFill>
                  <a:srgbClr val="000000"/>
                </a:solidFill>
                <a:ea typeface="黑体" panose="02010609060101010101" pitchFamily="49" charset="-122"/>
              </a:rPr>
              <a:t>HBT</a:t>
            </a:r>
            <a:r>
              <a:rPr lang="zh-CN" altLang="en-US">
                <a:solidFill>
                  <a:srgbClr val="000000"/>
                </a:solidFill>
                <a:ea typeface="黑体" panose="02010609060101010101" pitchFamily="49" charset="-122"/>
              </a:rPr>
              <a:t>基区的合金。由于</a:t>
            </a:r>
            <a:r>
              <a:rPr lang="en-US" altLang="zh-CN">
                <a:solidFill>
                  <a:srgbClr val="000000"/>
                </a:solidFill>
                <a:ea typeface="黑体" panose="02010609060101010101" pitchFamily="49" charset="-122"/>
              </a:rPr>
              <a:t>Ge</a:t>
            </a:r>
            <a:r>
              <a:rPr lang="zh-CN" altLang="en-US">
                <a:solidFill>
                  <a:srgbClr val="000000"/>
                </a:solidFill>
                <a:ea typeface="黑体" panose="02010609060101010101" pitchFamily="49" charset="-122"/>
              </a:rPr>
              <a:t>和</a:t>
            </a:r>
            <a:r>
              <a:rPr lang="en-US" altLang="zh-CN">
                <a:solidFill>
                  <a:srgbClr val="000000"/>
                </a:solidFill>
                <a:ea typeface="黑体" panose="02010609060101010101" pitchFamily="49" charset="-122"/>
              </a:rPr>
              <a:t>Si</a:t>
            </a:r>
            <a:r>
              <a:rPr lang="zh-CN" altLang="en-US">
                <a:solidFill>
                  <a:srgbClr val="000000"/>
                </a:solidFill>
                <a:ea typeface="黑体" panose="02010609060101010101" pitchFamily="49" charset="-122"/>
              </a:rPr>
              <a:t>的晶格常数(分别为0.56575和0.54310</a:t>
            </a:r>
            <a:r>
              <a:rPr lang="en-US" altLang="zh-CN">
                <a:solidFill>
                  <a:srgbClr val="000000"/>
                </a:solidFill>
                <a:ea typeface="黑体" panose="02010609060101010101" pitchFamily="49" charset="-122"/>
              </a:rPr>
              <a:t>eV)</a:t>
            </a:r>
            <a:r>
              <a:rPr lang="zh-CN" altLang="en-US">
                <a:solidFill>
                  <a:srgbClr val="000000"/>
                </a:solidFill>
                <a:ea typeface="黑体" panose="02010609060101010101" pitchFamily="49" charset="-122"/>
              </a:rPr>
              <a:t>相差超过4％，</a:t>
            </a:r>
            <a:r>
              <a:rPr lang="en-US" altLang="zh-CN">
                <a:solidFill>
                  <a:srgbClr val="000000"/>
                </a:solidFill>
                <a:ea typeface="黑体" panose="02010609060101010101" pitchFamily="49" charset="-122"/>
              </a:rPr>
              <a:t>SiGe</a:t>
            </a:r>
            <a:r>
              <a:rPr lang="zh-CN" altLang="en-US">
                <a:solidFill>
                  <a:srgbClr val="000000"/>
                </a:solidFill>
                <a:ea typeface="黑体" panose="02010609060101010101" pitchFamily="49" charset="-122"/>
              </a:rPr>
              <a:t>合金的晶格常数将比和</a:t>
            </a:r>
            <a:r>
              <a:rPr lang="en-US" altLang="zh-CN">
                <a:solidFill>
                  <a:srgbClr val="000000"/>
                </a:solidFill>
                <a:ea typeface="黑体" panose="02010609060101010101" pitchFamily="49" charset="-122"/>
              </a:rPr>
              <a:t>Si</a:t>
            </a:r>
            <a:r>
              <a:rPr lang="zh-CN" altLang="en-US">
                <a:solidFill>
                  <a:srgbClr val="000000"/>
                </a:solidFill>
                <a:ea typeface="黑体" panose="02010609060101010101" pitchFamily="49" charset="-122"/>
              </a:rPr>
              <a:t>的相差甚大，不可能实现晶格匹配；但是，如果合金层的度低于临界值， </a:t>
            </a:r>
            <a:r>
              <a:rPr lang="en-US" altLang="zh-CN">
                <a:solidFill>
                  <a:srgbClr val="000000"/>
                </a:solidFill>
                <a:ea typeface="黑体" panose="02010609060101010101" pitchFamily="49" charset="-122"/>
              </a:rPr>
              <a:t>SiGe</a:t>
            </a:r>
            <a:r>
              <a:rPr lang="zh-CN" altLang="en-US">
                <a:solidFill>
                  <a:srgbClr val="000000"/>
                </a:solidFill>
                <a:ea typeface="黑体" panose="02010609060101010101" pitchFamily="49" charset="-122"/>
              </a:rPr>
              <a:t>合金和</a:t>
            </a:r>
            <a:r>
              <a:rPr lang="en-US" altLang="zh-CN">
                <a:solidFill>
                  <a:srgbClr val="000000"/>
                </a:solidFill>
                <a:ea typeface="黑体" panose="02010609060101010101" pitchFamily="49" charset="-122"/>
              </a:rPr>
              <a:t>Si</a:t>
            </a:r>
            <a:r>
              <a:rPr lang="zh-CN" altLang="en-US">
                <a:solidFill>
                  <a:srgbClr val="000000"/>
                </a:solidFill>
                <a:ea typeface="黑体" panose="02010609060101010101" pitchFamily="49" charset="-122"/>
              </a:rPr>
              <a:t>之间可以弹性调节，从而不出现晶格失配，这就是所谓的应变层结构。这类</a:t>
            </a:r>
            <a:r>
              <a:rPr lang="en-US" altLang="zh-CN">
                <a:solidFill>
                  <a:srgbClr val="000000"/>
                </a:solidFill>
                <a:ea typeface="黑体" panose="02010609060101010101" pitchFamily="49" charset="-122"/>
              </a:rPr>
              <a:t>HBT</a:t>
            </a:r>
            <a:r>
              <a:rPr lang="zh-CN" altLang="en-US">
                <a:solidFill>
                  <a:srgbClr val="000000"/>
                </a:solidFill>
                <a:ea typeface="黑体" panose="02010609060101010101" pitchFamily="49" charset="-122"/>
              </a:rPr>
              <a:t>具有很高的注入效率；与化合物异质结器件相比，这类器件由于采用成熟的硅工艺，工艺简单、可靠，价格便宜，机械和导热性能良好，并且可以在同一衬底上集成电子器件和光电子器件；</a:t>
            </a:r>
            <a:endParaRPr lang="zh-CN" altLang="en-US">
              <a:solidFill>
                <a:srgbClr val="000000"/>
              </a:solidFill>
              <a:ea typeface="黑体" panose="02010609060101010101" pitchFamily="49" charset="-122"/>
            </a:endParaRPr>
          </a:p>
        </p:txBody>
      </p:sp>
      <p:sp>
        <p:nvSpPr>
          <p:cNvPr id="327683" name="Rectangle 3"/>
          <p:cNvSpPr>
            <a:spLocks noChangeArrowheads="1"/>
          </p:cNvSpPr>
          <p:nvPr/>
        </p:nvSpPr>
        <p:spPr bwMode="auto">
          <a:xfrm>
            <a:off x="381000" y="304800"/>
            <a:ext cx="31257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a:solidFill>
                  <a:srgbClr val="FF0000"/>
                </a:solidFill>
                <a:ea typeface="黑体" panose="02010609060101010101" pitchFamily="49" charset="-122"/>
              </a:rPr>
              <a:t>3、</a:t>
            </a:r>
            <a:r>
              <a:rPr lang="en-US" altLang="zh-CN" sz="2800" b="1">
                <a:solidFill>
                  <a:srgbClr val="FF0000"/>
                </a:solidFill>
                <a:ea typeface="黑体" panose="02010609060101010101" pitchFamily="49" charset="-122"/>
              </a:rPr>
              <a:t>Si/Si</a:t>
            </a:r>
            <a:r>
              <a:rPr lang="en-US" altLang="zh-CN" sz="2800" b="1" baseline="-25000">
                <a:solidFill>
                  <a:srgbClr val="FF0000"/>
                </a:solidFill>
                <a:ea typeface="黑体" panose="02010609060101010101" pitchFamily="49" charset="-122"/>
              </a:rPr>
              <a:t>1-x</a:t>
            </a:r>
            <a:r>
              <a:rPr lang="en-US" altLang="zh-CN" sz="2800" b="1">
                <a:solidFill>
                  <a:srgbClr val="FF0000"/>
                </a:solidFill>
                <a:ea typeface="黑体" panose="02010609060101010101" pitchFamily="49" charset="-122"/>
              </a:rPr>
              <a:t>Ge</a:t>
            </a:r>
            <a:r>
              <a:rPr lang="en-US" altLang="zh-CN" sz="2800" b="1" baseline="-25000">
                <a:solidFill>
                  <a:srgbClr val="FF0000"/>
                </a:solidFill>
                <a:ea typeface="黑体" panose="02010609060101010101" pitchFamily="49" charset="-122"/>
              </a:rPr>
              <a:t>x</a:t>
            </a:r>
            <a:r>
              <a:rPr lang="en-US" altLang="zh-CN" sz="2800" b="1">
                <a:solidFill>
                  <a:srgbClr val="FF0000"/>
                </a:solidFill>
                <a:ea typeface="黑体" panose="02010609060101010101" pitchFamily="49" charset="-122"/>
              </a:rPr>
              <a:t> HBT</a:t>
            </a:r>
            <a:endParaRPr lang="en-US" altLang="zh-CN" sz="2800" b="1">
              <a:solidFill>
                <a:srgbClr val="FF0000"/>
              </a:solidFill>
              <a:ea typeface="黑体" panose="02010609060101010101" pitchFamily="49" charset="-122"/>
            </a:endParaRPr>
          </a:p>
        </p:txBody>
      </p:sp>
      <p:graphicFrame>
        <p:nvGraphicFramePr>
          <p:cNvPr id="2" name="对象 1"/>
          <p:cNvGraphicFramePr/>
          <p:nvPr/>
        </p:nvGraphicFramePr>
        <p:xfrm>
          <a:off x="4551680" y="44450"/>
          <a:ext cx="4455795" cy="2015490"/>
        </p:xfrm>
        <a:graphic>
          <a:graphicData uri="http://schemas.openxmlformats.org/presentationml/2006/ole">
            <mc:AlternateContent xmlns:mc="http://schemas.openxmlformats.org/markup-compatibility/2006">
              <mc:Choice xmlns:v="urn:schemas-microsoft-com:vml" Requires="v">
                <p:oleObj spid="_x0000_s3" name="" r:id="rId1" imgW="5798820" imgH="2834640" progId="Paint.Picture">
                  <p:embed/>
                </p:oleObj>
              </mc:Choice>
              <mc:Fallback>
                <p:oleObj name="" r:id="rId1" imgW="5798820" imgH="2834640" progId="Paint.Picture">
                  <p:embed/>
                  <p:pic>
                    <p:nvPicPr>
                      <p:cNvPr id="0" name="图片 2"/>
                      <p:cNvPicPr/>
                      <p:nvPr/>
                    </p:nvPicPr>
                    <p:blipFill>
                      <a:blip r:embed="rId2"/>
                      <a:stretch>
                        <a:fillRect/>
                      </a:stretch>
                    </p:blipFill>
                    <p:spPr>
                      <a:xfrm>
                        <a:off x="4551680" y="44450"/>
                        <a:ext cx="4455795" cy="2015490"/>
                      </a:xfrm>
                      <a:prstGeom prst="rect">
                        <a:avLst/>
                      </a:prstGeom>
                    </p:spPr>
                  </p:pic>
                </p:oleObj>
              </mc:Fallback>
            </mc:AlternateContent>
          </a:graphicData>
        </a:graphic>
      </p:graphicFrame>
      <p:graphicFrame>
        <p:nvGraphicFramePr>
          <p:cNvPr id="4" name="对象 3"/>
          <p:cNvGraphicFramePr/>
          <p:nvPr/>
        </p:nvGraphicFramePr>
        <p:xfrm>
          <a:off x="4586605" y="2493010"/>
          <a:ext cx="4244975" cy="3258820"/>
        </p:xfrm>
        <a:graphic>
          <a:graphicData uri="http://schemas.openxmlformats.org/presentationml/2006/ole">
            <mc:AlternateContent xmlns:mc="http://schemas.openxmlformats.org/markup-compatibility/2006">
              <mc:Choice xmlns:v="urn:schemas-microsoft-com:vml" Requires="v">
                <p:oleObj spid="_x0000_s5" name="" r:id="rId3" imgW="5551170" imgH="4385310" progId="Paint.Picture">
                  <p:embed/>
                </p:oleObj>
              </mc:Choice>
              <mc:Fallback>
                <p:oleObj name="" r:id="rId3" imgW="5551170" imgH="4385310" progId="Paint.Picture">
                  <p:embed/>
                  <p:pic>
                    <p:nvPicPr>
                      <p:cNvPr id="0" name="图片 4"/>
                      <p:cNvPicPr/>
                      <p:nvPr/>
                    </p:nvPicPr>
                    <p:blipFill>
                      <a:blip r:embed="rId4"/>
                      <a:stretch>
                        <a:fillRect/>
                      </a:stretch>
                    </p:blipFill>
                    <p:spPr>
                      <a:xfrm>
                        <a:off x="4586605" y="2493010"/>
                        <a:ext cx="4244975" cy="325882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2"/>
          </p:nvPr>
        </p:nvSpPr>
        <p:spPr/>
        <p:txBody>
          <a:bodyPr/>
          <a:lstStyle/>
          <a:p>
            <a:pPr>
              <a:defRPr/>
            </a:pPr>
            <a:fld id="{77843BA4-9E05-466F-946E-870F4DA574DE}" type="slidenum">
              <a:rPr lang="zh-CN" altLang="en-US"/>
            </a:fld>
            <a:endParaRPr lang="en-US" altLang="zh-CN" dirty="0"/>
          </a:p>
        </p:txBody>
      </p:sp>
      <p:pic>
        <p:nvPicPr>
          <p:cNvPr id="27675" name="Picture 27" descr="hbt.jpg (55712 byt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1270" y="3212976"/>
            <a:ext cx="4288524" cy="32281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220072" y="3717032"/>
            <a:ext cx="3815408" cy="1754326"/>
          </a:xfrm>
          <a:prstGeom prst="rect">
            <a:avLst/>
          </a:prstGeom>
        </p:spPr>
        <p:txBody>
          <a:bodyPr wrap="square">
            <a:spAutoFit/>
          </a:bodyPr>
          <a:lstStyle/>
          <a:p>
            <a:pPr algn="just"/>
            <a:r>
              <a:rPr lang="en-US" altLang="zh-CN" dirty="0"/>
              <a:t>Heterojunction bipolar transistor (HBT) consisting of an n-type </a:t>
            </a:r>
            <a:r>
              <a:rPr lang="en-US" altLang="zh-CN" dirty="0" err="1"/>
              <a:t>GaAs</a:t>
            </a:r>
            <a:r>
              <a:rPr lang="en-US" altLang="zh-CN" dirty="0"/>
              <a:t> collector, </a:t>
            </a:r>
            <a:r>
              <a:rPr lang="en-US" altLang="zh-CN" dirty="0">
                <a:solidFill>
                  <a:srgbClr val="FF0000"/>
                </a:solidFill>
              </a:rPr>
              <a:t>p+ </a:t>
            </a:r>
            <a:r>
              <a:rPr lang="en-US" altLang="zh-CN" dirty="0" err="1">
                <a:solidFill>
                  <a:srgbClr val="FF0000"/>
                </a:solidFill>
              </a:rPr>
              <a:t>GaAs</a:t>
            </a:r>
            <a:r>
              <a:rPr lang="en-US" altLang="zh-CN" dirty="0">
                <a:solidFill>
                  <a:srgbClr val="FF0000"/>
                </a:solidFill>
              </a:rPr>
              <a:t> base, only 20 nm thick</a:t>
            </a:r>
            <a:r>
              <a:rPr lang="en-US" altLang="zh-CN" dirty="0"/>
              <a:t>, and an </a:t>
            </a:r>
            <a:r>
              <a:rPr lang="en-US" altLang="zh-CN" dirty="0" err="1"/>
              <a:t>InGaP</a:t>
            </a:r>
            <a:r>
              <a:rPr lang="en-US" altLang="zh-CN" dirty="0"/>
              <a:t> emitter.  These devices amplify RF signals by </a:t>
            </a:r>
            <a:r>
              <a:rPr lang="en-US" altLang="zh-CN" dirty="0">
                <a:solidFill>
                  <a:srgbClr val="FF0000"/>
                </a:solidFill>
              </a:rPr>
              <a:t>20 times at a frequency of 1.9 GHz.</a:t>
            </a:r>
            <a:endParaRPr lang="zh-CN" altLang="en-US" dirty="0">
              <a:solidFill>
                <a:srgbClr val="FF0000"/>
              </a:solidFill>
            </a:endParaRPr>
          </a:p>
        </p:txBody>
      </p:sp>
      <p:pic>
        <p:nvPicPr>
          <p:cNvPr id="27676"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748" y="260648"/>
            <a:ext cx="3915280" cy="2440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827584" y="260648"/>
            <a:ext cx="3635896" cy="1754326"/>
          </a:xfrm>
          <a:prstGeom prst="rect">
            <a:avLst/>
          </a:prstGeom>
        </p:spPr>
        <p:txBody>
          <a:bodyPr wrap="square">
            <a:spAutoFit/>
          </a:bodyPr>
          <a:lstStyle/>
          <a:p>
            <a:pPr algn="just"/>
            <a:r>
              <a:rPr lang="en-US" altLang="zh-CN" dirty="0"/>
              <a:t>Compound Semiconductor devices are used for the solar panels and the RF transmitters and receivers in communications </a:t>
            </a:r>
            <a:r>
              <a:rPr lang="en-US" altLang="zh-CN" dirty="0" err="1"/>
              <a:t>satelites</a:t>
            </a:r>
            <a:r>
              <a:rPr lang="en-US" altLang="zh-CN" dirty="0"/>
              <a:t> (pictured is a DirecTV </a:t>
            </a:r>
            <a:r>
              <a:rPr lang="en-US" altLang="zh-CN" dirty="0" err="1"/>
              <a:t>satelite</a:t>
            </a:r>
            <a:r>
              <a:rPr lang="en-US" altLang="zh-CN" dirty="0"/>
              <a:t> by Hughes Electronics).</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https://www.ntt-review.jp/archive_html/200912/images/le1_fig06.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80112" y="116632"/>
            <a:ext cx="3563888" cy="3065444"/>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https://www.ntt-review.jp/archive_html/200912/images/le1_fig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53674"/>
            <a:ext cx="4464496" cy="393071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9534" y="23350"/>
            <a:ext cx="3596362" cy="1569660"/>
          </a:xfrm>
          <a:prstGeom prst="rect">
            <a:avLst/>
          </a:prstGeom>
        </p:spPr>
        <p:txBody>
          <a:bodyPr wrap="square">
            <a:spAutoFit/>
          </a:bodyPr>
          <a:lstStyle/>
          <a:p>
            <a:r>
              <a:rPr lang="en-US" altLang="zh-CN" sz="2400" b="1" dirty="0">
                <a:solidFill>
                  <a:srgbClr val="FF0000"/>
                </a:solidFill>
              </a:rPr>
              <a:t>High-speed, High-reliability 0.5-μm-emitter </a:t>
            </a:r>
            <a:r>
              <a:rPr lang="en-US" altLang="zh-CN" sz="2400" b="1" dirty="0" err="1">
                <a:solidFill>
                  <a:srgbClr val="FF0000"/>
                </a:solidFill>
              </a:rPr>
              <a:t>InP</a:t>
            </a:r>
            <a:r>
              <a:rPr lang="en-US" altLang="zh-CN" sz="2400" b="1" dirty="0">
                <a:solidFill>
                  <a:srgbClr val="FF0000"/>
                </a:solidFill>
              </a:rPr>
              <a:t>-based Heterojunction Bipolar Transistors</a:t>
            </a:r>
            <a:endParaRPr lang="zh-CN" altLang="en-US" sz="2400" dirty="0">
              <a:solidFill>
                <a:srgbClr val="FF0000"/>
              </a:solidFill>
            </a:endParaRPr>
          </a:p>
        </p:txBody>
      </p:sp>
      <p:sp>
        <p:nvSpPr>
          <p:cNvPr id="3" name="矩形 2"/>
          <p:cNvSpPr/>
          <p:nvPr/>
        </p:nvSpPr>
        <p:spPr>
          <a:xfrm>
            <a:off x="4962347" y="3910454"/>
            <a:ext cx="4172426" cy="2308324"/>
          </a:xfrm>
          <a:prstGeom prst="rect">
            <a:avLst/>
          </a:prstGeom>
        </p:spPr>
        <p:txBody>
          <a:bodyPr wrap="square">
            <a:spAutoFit/>
          </a:bodyPr>
          <a:lstStyle/>
          <a:p>
            <a:pPr algn="just"/>
            <a:r>
              <a:rPr lang="en-US" altLang="zh-CN" dirty="0">
                <a:solidFill>
                  <a:srgbClr val="FF0000"/>
                </a:solidFill>
              </a:rPr>
              <a:t>The fabricated HBT exhibits a current gain of 58, </a:t>
            </a:r>
            <a:r>
              <a:rPr lang="en-US" altLang="zh-CN" i="1" dirty="0" err="1">
                <a:solidFill>
                  <a:srgbClr val="FF0000"/>
                </a:solidFill>
              </a:rPr>
              <a:t>f</a:t>
            </a:r>
            <a:r>
              <a:rPr lang="en-US" altLang="zh-CN" baseline="-25000" dirty="0" err="1">
                <a:solidFill>
                  <a:srgbClr val="FF0000"/>
                </a:solidFill>
              </a:rPr>
              <a:t>t</a:t>
            </a:r>
            <a:r>
              <a:rPr lang="en-US" altLang="zh-CN" dirty="0">
                <a:solidFill>
                  <a:srgbClr val="FF0000"/>
                </a:solidFill>
              </a:rPr>
              <a:t> of 321 GHz, and </a:t>
            </a:r>
            <a:r>
              <a:rPr lang="en-US" altLang="zh-CN" i="1" dirty="0" err="1">
                <a:solidFill>
                  <a:srgbClr val="FF0000"/>
                </a:solidFill>
              </a:rPr>
              <a:t>f</a:t>
            </a:r>
            <a:r>
              <a:rPr lang="en-US" altLang="zh-CN" baseline="-25000" dirty="0" err="1">
                <a:solidFill>
                  <a:srgbClr val="FF0000"/>
                </a:solidFill>
              </a:rPr>
              <a:t>max</a:t>
            </a:r>
            <a:r>
              <a:rPr lang="en-US" altLang="zh-CN" dirty="0">
                <a:solidFill>
                  <a:srgbClr val="FF0000"/>
                </a:solidFill>
              </a:rPr>
              <a:t> of 301 GHz at a collector current density of 4 mA/μm</a:t>
            </a:r>
            <a:r>
              <a:rPr lang="en-US" altLang="zh-CN" baseline="30000" dirty="0">
                <a:solidFill>
                  <a:srgbClr val="FF0000"/>
                </a:solidFill>
              </a:rPr>
              <a:t>2</a:t>
            </a:r>
            <a:r>
              <a:rPr lang="en-US" altLang="zh-CN" dirty="0"/>
              <a:t>. The results of accelerated life tests predict an activation energy of around 1.5 eV and the extrapolated mean time to failure is over 10</a:t>
            </a:r>
            <a:r>
              <a:rPr lang="en-US" altLang="zh-CN" baseline="30000" dirty="0"/>
              <a:t>8</a:t>
            </a:r>
            <a:r>
              <a:rPr lang="en-US" altLang="zh-CN" dirty="0"/>
              <a:t> hours at a junction temperature of 125ºC.</a:t>
            </a:r>
            <a:endParaRPr lang="zh-CN" altLang="en-US" dirty="0"/>
          </a:p>
        </p:txBody>
      </p:sp>
      <p:sp>
        <p:nvSpPr>
          <p:cNvPr id="4" name="灯片编号占位符 3"/>
          <p:cNvSpPr>
            <a:spLocks noGrp="1"/>
          </p:cNvSpPr>
          <p:nvPr>
            <p:ph type="sldNum" sz="quarter" idx="12"/>
          </p:nvPr>
        </p:nvSpPr>
        <p:spPr/>
        <p:txBody>
          <a:bodyPr/>
          <a:lstStyle/>
          <a:p>
            <a:fld id="{F99445CF-F9A9-48AC-9DFE-D0925D1F47F2}"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10" name="Picture 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99392"/>
            <a:ext cx="3606138" cy="2946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灯片编号占位符 7"/>
          <p:cNvSpPr>
            <a:spLocks noGrp="1"/>
          </p:cNvSpPr>
          <p:nvPr>
            <p:ph type="sldNum" sz="quarter" idx="12"/>
          </p:nvPr>
        </p:nvSpPr>
        <p:spPr/>
        <p:txBody>
          <a:bodyPr/>
          <a:lstStyle/>
          <a:p>
            <a:fld id="{F99445CF-F9A9-48AC-9DFE-D0925D1F47F2}" type="slidenum">
              <a:rPr lang="zh-CN" altLang="en-US" smtClean="0"/>
            </a:fld>
            <a:endParaRPr lang="zh-CN" altLang="en-US"/>
          </a:p>
        </p:txBody>
      </p:sp>
      <p:grpSp>
        <p:nvGrpSpPr>
          <p:cNvPr id="12" name="组合 11"/>
          <p:cNvGrpSpPr/>
          <p:nvPr/>
        </p:nvGrpSpPr>
        <p:grpSpPr>
          <a:xfrm>
            <a:off x="3995936" y="3148422"/>
            <a:ext cx="4919701" cy="1541807"/>
            <a:chOff x="6974610" y="636570"/>
            <a:chExt cx="4919701" cy="1541807"/>
          </a:xfrm>
        </p:grpSpPr>
        <p:sp>
          <p:nvSpPr>
            <p:cNvPr id="5128" name="Text Box 8"/>
            <p:cNvSpPr txBox="1">
              <a:spLocks noChangeArrowheads="1"/>
            </p:cNvSpPr>
            <p:nvPr/>
          </p:nvSpPr>
          <p:spPr bwMode="auto">
            <a:xfrm>
              <a:off x="6974610" y="1010405"/>
              <a:ext cx="1114838" cy="51212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b="1" dirty="0" smtClean="0">
                  <a:solidFill>
                    <a:srgbClr val="0000CC"/>
                  </a:solidFill>
                  <a:sym typeface="Wingdings" panose="05000000000000000000" pitchFamily="2" charset="2"/>
                </a:rPr>
                <a:t>导</a:t>
              </a:r>
              <a:r>
                <a:rPr lang="zh-CN" altLang="en-US" sz="2800" b="1" dirty="0">
                  <a:solidFill>
                    <a:srgbClr val="0000CC"/>
                  </a:solidFill>
                  <a:sym typeface="Wingdings" panose="05000000000000000000" pitchFamily="2" charset="2"/>
                </a:rPr>
                <a:t>通</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8125344" y="1661424"/>
                  <a:ext cx="1914370" cy="5169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a:latin typeface="Cambria Math" panose="02040503050406030204"/>
                              </a:rPr>
                              <m:t>𝑽</m:t>
                            </m:r>
                          </m:e>
                          <m:sub>
                            <m:r>
                              <a:rPr lang="en-US" altLang="zh-CN" sz="2800" b="1" i="1">
                                <a:latin typeface="Cambria Math" panose="02040503050406030204"/>
                              </a:rPr>
                              <m:t>𝒄𝒆</m:t>
                            </m:r>
                          </m:sub>
                        </m:sSub>
                        <m:r>
                          <a:rPr lang="en-US" altLang="zh-CN" sz="2800" b="1" i="1">
                            <a:latin typeface="Cambria Math" panose="02040503050406030204"/>
                          </a:rPr>
                          <m:t>=</m:t>
                        </m:r>
                        <m:sSub>
                          <m:sSubPr>
                            <m:ctrlPr>
                              <a:rPr lang="en-US" altLang="zh-CN" sz="2800" b="1" i="1">
                                <a:latin typeface="Cambria Math" panose="02040503050406030204" pitchFamily="18" charset="0"/>
                              </a:rPr>
                            </m:ctrlPr>
                          </m:sSubPr>
                          <m:e>
                            <m:r>
                              <a:rPr lang="en-US" altLang="zh-CN" sz="2800" b="1" i="1">
                                <a:latin typeface="Cambria Math" panose="02040503050406030204"/>
                              </a:rPr>
                              <m:t>𝑽</m:t>
                            </m:r>
                          </m:e>
                          <m:sub>
                            <m:r>
                              <a:rPr lang="en-US" altLang="zh-CN" sz="2800" b="1" i="1">
                                <a:latin typeface="Cambria Math" panose="02040503050406030204"/>
                              </a:rPr>
                              <m:t>𝒄</m:t>
                            </m:r>
                            <m:r>
                              <a:rPr lang="en-US" altLang="zh-CN" sz="2800" b="1" i="1" smtClean="0">
                                <a:latin typeface="Cambria Math" panose="02040503050406030204"/>
                              </a:rPr>
                              <m:t>𝒆𝒔</m:t>
                            </m:r>
                          </m:sub>
                        </m:sSub>
                      </m:oMath>
                    </m:oMathPara>
                  </a14:m>
                  <a:endParaRPr lang="zh-CN"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8125344" y="1661424"/>
                  <a:ext cx="1914370" cy="516953"/>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8153222" y="636570"/>
                  <a:ext cx="3741089" cy="95782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a:rPr>
                              <m:t>𝑰</m:t>
                            </m:r>
                          </m:e>
                          <m:sub>
                            <m:r>
                              <a:rPr lang="en-US" altLang="zh-CN" sz="2800" b="1" i="1">
                                <a:latin typeface="Cambria Math" panose="02040503050406030204"/>
                              </a:rPr>
                              <m:t>𝒄</m:t>
                            </m:r>
                            <m:r>
                              <a:rPr lang="en-US" altLang="zh-CN" sz="2800" b="1" i="1" smtClean="0">
                                <a:latin typeface="Cambria Math" panose="02040503050406030204" pitchFamily="18" charset="0"/>
                              </a:rPr>
                              <m:t>𝒔</m:t>
                            </m:r>
                          </m:sub>
                        </m:sSub>
                        <m:r>
                          <a:rPr lang="en-US" altLang="zh-CN" sz="2800" b="1" i="1">
                            <a:latin typeface="Cambria Math" panose="02040503050406030204"/>
                          </a:rPr>
                          <m:t>=</m:t>
                        </m:r>
                        <m:f>
                          <m:fPr>
                            <m:ctrlPr>
                              <a:rPr lang="en-US" altLang="zh-CN" sz="2800" b="1" i="1" smtClean="0">
                                <a:latin typeface="Cambria Math" panose="02040503050406030204" pitchFamily="18" charset="0"/>
                              </a:rPr>
                            </m:ctrlPr>
                          </m:fPr>
                          <m:num>
                            <m:sSub>
                              <m:sSubPr>
                                <m:ctrlPr>
                                  <a:rPr lang="en-US" altLang="zh-CN" sz="2800" b="1" i="1">
                                    <a:latin typeface="Cambria Math" panose="02040503050406030204" pitchFamily="18" charset="0"/>
                                  </a:rPr>
                                </m:ctrlPr>
                              </m:sSubPr>
                              <m:e>
                                <m:r>
                                  <a:rPr lang="en-US" altLang="zh-CN" sz="2800" b="1" i="1">
                                    <a:latin typeface="Cambria Math" panose="02040503050406030204"/>
                                  </a:rPr>
                                  <m:t>𝑽</m:t>
                                </m:r>
                              </m:e>
                              <m:sub>
                                <m:r>
                                  <a:rPr lang="en-US" altLang="zh-CN" sz="2800" b="1" i="1">
                                    <a:latin typeface="Cambria Math" panose="02040503050406030204"/>
                                  </a:rPr>
                                  <m:t>𝒄𝒄</m:t>
                                </m:r>
                              </m:sub>
                            </m:sSub>
                            <m:r>
                              <a:rPr lang="en-US" altLang="zh-CN" sz="2800" b="1" i="1">
                                <a:latin typeface="Cambria Math" panose="02040503050406030204"/>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a:rPr>
                                  <m:t>𝑽</m:t>
                                </m:r>
                              </m:e>
                              <m:sub>
                                <m:r>
                                  <a:rPr lang="en-US" altLang="zh-CN" sz="2800" b="1" i="1">
                                    <a:latin typeface="Cambria Math" panose="02040503050406030204"/>
                                  </a:rPr>
                                  <m:t>𝒄𝒆𝒔</m:t>
                                </m:r>
                              </m:sub>
                            </m:sSub>
                          </m:num>
                          <m:den>
                            <m:sSub>
                              <m:sSubPr>
                                <m:ctrlPr>
                                  <a:rPr lang="en-US" altLang="zh-CN" sz="2800" b="1" i="1">
                                    <a:latin typeface="Cambria Math" panose="02040503050406030204" pitchFamily="18" charset="0"/>
                                  </a:rPr>
                                </m:ctrlPr>
                              </m:sSubPr>
                              <m:e>
                                <m:r>
                                  <a:rPr lang="en-US" altLang="zh-CN" sz="2800" b="1" i="1">
                                    <a:latin typeface="Cambria Math" panose="02040503050406030204"/>
                                  </a:rPr>
                                  <m:t>𝑹</m:t>
                                </m:r>
                              </m:e>
                              <m:sub>
                                <m:r>
                                  <a:rPr lang="en-US" altLang="zh-CN" sz="2800" b="1" i="1">
                                    <a:latin typeface="Cambria Math" panose="02040503050406030204"/>
                                  </a:rPr>
                                  <m:t>𝑳</m:t>
                                </m:r>
                              </m:sub>
                            </m:sSub>
                            <m:r>
                              <m:rPr>
                                <m:nor/>
                              </m:rPr>
                              <a:rPr lang="zh-CN" altLang="en-US" sz="2800" dirty="0">
                                <a:latin typeface="Cambria Math" panose="02040503050406030204" pitchFamily="18" charset="0"/>
                              </a:rPr>
                              <m:t> </m:t>
                            </m:r>
                          </m:den>
                        </m:f>
                        <m:r>
                          <a:rPr lang="en-US" altLang="zh-CN" sz="2800" b="1" i="1" smtClean="0">
                            <a:latin typeface="Cambria Math" panose="02040503050406030204"/>
                            <a:ea typeface="Cambria Math" panose="02040503050406030204"/>
                          </a:rPr>
                          <m:t>≈</m:t>
                        </m:r>
                        <m:f>
                          <m:fPr>
                            <m:ctrlPr>
                              <a:rPr lang="en-US" altLang="zh-CN" sz="2800" b="1" i="1">
                                <a:latin typeface="Cambria Math" panose="02040503050406030204" pitchFamily="18" charset="0"/>
                              </a:rPr>
                            </m:ctrlPr>
                          </m:fPr>
                          <m:num>
                            <m:sSub>
                              <m:sSubPr>
                                <m:ctrlPr>
                                  <a:rPr lang="en-US" altLang="zh-CN" sz="2800" b="1" i="1">
                                    <a:latin typeface="Cambria Math" panose="02040503050406030204" pitchFamily="18" charset="0"/>
                                  </a:rPr>
                                </m:ctrlPr>
                              </m:sSubPr>
                              <m:e>
                                <m:r>
                                  <a:rPr lang="en-US" altLang="zh-CN" sz="2800" b="1" i="1">
                                    <a:latin typeface="Cambria Math" panose="02040503050406030204"/>
                                  </a:rPr>
                                  <m:t>𝑽</m:t>
                                </m:r>
                              </m:e>
                              <m:sub>
                                <m:r>
                                  <a:rPr lang="en-US" altLang="zh-CN" sz="2800" b="1" i="1">
                                    <a:latin typeface="Cambria Math" panose="02040503050406030204"/>
                                  </a:rPr>
                                  <m:t>𝒄𝒄</m:t>
                                </m:r>
                              </m:sub>
                            </m:sSub>
                          </m:num>
                          <m:den>
                            <m:sSub>
                              <m:sSubPr>
                                <m:ctrlPr>
                                  <a:rPr lang="en-US" altLang="zh-CN" sz="2800" b="1" i="1">
                                    <a:latin typeface="Cambria Math" panose="02040503050406030204" pitchFamily="18" charset="0"/>
                                  </a:rPr>
                                </m:ctrlPr>
                              </m:sSubPr>
                              <m:e>
                                <m:r>
                                  <a:rPr lang="en-US" altLang="zh-CN" sz="2800" b="1" i="1">
                                    <a:latin typeface="Cambria Math" panose="02040503050406030204"/>
                                  </a:rPr>
                                  <m:t>𝑹</m:t>
                                </m:r>
                              </m:e>
                              <m:sub>
                                <m:r>
                                  <a:rPr lang="en-US" altLang="zh-CN" sz="2800" b="1" i="1">
                                    <a:latin typeface="Cambria Math" panose="02040503050406030204"/>
                                  </a:rPr>
                                  <m:t>𝑳</m:t>
                                </m:r>
                              </m:sub>
                            </m:sSub>
                            <m:r>
                              <m:rPr>
                                <m:nor/>
                              </m:rPr>
                              <a:rPr lang="zh-CN" altLang="en-US" sz="2800" dirty="0">
                                <a:latin typeface="Cambria Math" panose="02040503050406030204" pitchFamily="18" charset="0"/>
                              </a:rPr>
                              <m:t> </m:t>
                            </m:r>
                          </m:den>
                        </m:f>
                      </m:oMath>
                    </m:oMathPara>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8153222" y="636570"/>
                  <a:ext cx="3741089" cy="957821"/>
                </a:xfrm>
                <a:prstGeom prst="rect">
                  <a:avLst/>
                </a:prstGeom>
                <a:blipFill rotWithShape="1">
                  <a:blip r:embed="rId3"/>
                </a:blipFill>
              </p:spPr>
              <p:txBody>
                <a:bodyPr/>
                <a:lstStyle/>
                <a:p>
                  <a:r>
                    <a:rPr lang="zh-CN" altLang="en-US">
                      <a:noFill/>
                    </a:rPr>
                    <a:t> </a:t>
                  </a:r>
                </a:p>
              </p:txBody>
            </p:sp>
          </mc:Fallback>
        </mc:AlternateContent>
        <p:sp>
          <p:nvSpPr>
            <p:cNvPr id="25" name="AutoShape 15"/>
            <p:cNvSpPr/>
            <p:nvPr/>
          </p:nvSpPr>
          <p:spPr bwMode="auto">
            <a:xfrm>
              <a:off x="7837787" y="1156445"/>
              <a:ext cx="287655" cy="875892"/>
            </a:xfrm>
            <a:prstGeom prst="leftBrace">
              <a:avLst>
                <a:gd name="adj1" fmla="val 35449"/>
                <a:gd name="adj2" fmla="val 50000"/>
              </a:avLst>
            </a:prstGeom>
            <a:noFill/>
            <a:ln w="25400" cap="flat"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pic>
        <p:nvPicPr>
          <p:cNvPr id="26" name="图片 25"/>
          <p:cNvPicPr>
            <a:picLocks noChangeAspect="1"/>
          </p:cNvPicPr>
          <p:nvPr/>
        </p:nvPicPr>
        <p:blipFill>
          <a:blip r:embed="rId4"/>
          <a:stretch>
            <a:fillRect/>
          </a:stretch>
        </p:blipFill>
        <p:spPr>
          <a:xfrm>
            <a:off x="4528105" y="755467"/>
            <a:ext cx="3422556" cy="1810152"/>
          </a:xfrm>
          <a:prstGeom prst="rect">
            <a:avLst/>
          </a:prstGeom>
        </p:spPr>
      </p:pic>
      <p:pic>
        <p:nvPicPr>
          <p:cNvPr id="27" name="图片 26"/>
          <p:cNvPicPr>
            <a:picLocks noChangeAspect="1"/>
          </p:cNvPicPr>
          <p:nvPr/>
        </p:nvPicPr>
        <p:blipFill>
          <a:blip r:embed="rId5"/>
          <a:stretch>
            <a:fillRect/>
          </a:stretch>
        </p:blipFill>
        <p:spPr>
          <a:xfrm>
            <a:off x="196055" y="2950365"/>
            <a:ext cx="3733611" cy="1944216"/>
          </a:xfrm>
          <a:prstGeom prst="rect">
            <a:avLst/>
          </a:prstGeom>
        </p:spPr>
      </p:pic>
      <mc:AlternateContent xmlns:mc="http://schemas.openxmlformats.org/markup-compatibility/2006">
        <mc:Choice xmlns:a14="http://schemas.microsoft.com/office/drawing/2010/main" Requires="a14">
          <p:sp>
            <p:nvSpPr>
              <p:cNvPr id="30" name="矩形 29"/>
              <p:cNvSpPr/>
              <p:nvPr/>
            </p:nvSpPr>
            <p:spPr>
              <a:xfrm>
                <a:off x="4355976" y="116632"/>
                <a:ext cx="2900729"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sSub>
                            <m:sSubPr>
                              <m:ctrlPr>
                                <a:rPr lang="en-US" altLang="zh-CN" sz="2800" b="1" i="1">
                                  <a:latin typeface="Cambria Math" panose="02040503050406030204" pitchFamily="18" charset="0"/>
                                </a:rPr>
                              </m:ctrlPr>
                            </m:sSubPr>
                            <m:e>
                              <m:r>
                                <a:rPr lang="en-US" altLang="zh-CN" sz="2800" b="1" i="1">
                                  <a:latin typeface="Cambria Math" panose="02040503050406030204"/>
                                </a:rPr>
                                <m:t>𝑽</m:t>
                              </m:r>
                            </m:e>
                            <m:sub>
                              <m:r>
                                <a:rPr lang="en-US" altLang="zh-CN" sz="2800" b="1" i="1" smtClean="0">
                                  <a:latin typeface="Cambria Math" panose="02040503050406030204" pitchFamily="18" charset="0"/>
                                </a:rPr>
                                <m:t>𝒄𝒃</m:t>
                              </m:r>
                            </m:sub>
                          </m:sSub>
                          <m:r>
                            <a:rPr lang="en-US" altLang="zh-CN" sz="2800" b="1" i="1" smtClean="0">
                              <a:latin typeface="Cambria Math" panose="02040503050406030204" pitchFamily="18" charset="0"/>
                            </a:rPr>
                            <m:t>=?      </m:t>
                          </m:r>
                          <m:r>
                            <a:rPr lang="en-US" altLang="zh-CN" sz="2800" b="1" i="1">
                              <a:latin typeface="Cambria Math" panose="02040503050406030204"/>
                            </a:rPr>
                            <m:t>𝑽</m:t>
                          </m:r>
                        </m:e>
                        <m:sub>
                          <m:r>
                            <a:rPr lang="en-US" altLang="zh-CN" sz="2800" b="1" i="1">
                              <a:latin typeface="Cambria Math" panose="02040503050406030204"/>
                            </a:rPr>
                            <m:t>𝒄𝒆</m:t>
                          </m:r>
                        </m:sub>
                      </m:sSub>
                      <m:r>
                        <a:rPr lang="en-US" altLang="zh-CN" sz="2800" b="1" i="1">
                          <a:latin typeface="Cambria Math" panose="02040503050406030204"/>
                        </a:rPr>
                        <m:t>=</m:t>
                      </m:r>
                      <m:r>
                        <a:rPr lang="en-US" altLang="zh-CN" sz="2800" b="1" i="1" smtClean="0">
                          <a:latin typeface="Cambria Math" panose="02040503050406030204" pitchFamily="18" charset="0"/>
                        </a:rPr>
                        <m:t>?</m:t>
                      </m:r>
                    </m:oMath>
                  </m:oMathPara>
                </a14:m>
                <a:endParaRPr lang="zh-CN" altLang="en-US" sz="2800" dirty="0"/>
              </a:p>
            </p:txBody>
          </p:sp>
        </mc:Choice>
        <mc:Fallback>
          <p:sp>
            <p:nvSpPr>
              <p:cNvPr id="30" name="矩形 29"/>
              <p:cNvSpPr>
                <a:spLocks noRot="1" noChangeAspect="1" noMove="1" noResize="1" noEditPoints="1" noAdjustHandles="1" noChangeArrowheads="1" noChangeShapeType="1" noTextEdit="1"/>
              </p:cNvSpPr>
              <p:nvPr/>
            </p:nvSpPr>
            <p:spPr>
              <a:xfrm>
                <a:off x="4355976" y="116632"/>
                <a:ext cx="2900729" cy="523220"/>
              </a:xfrm>
              <a:prstGeom prst="rect">
                <a:avLst/>
              </a:prstGeom>
              <a:blipFill rotWithShape="1">
                <a:blip r:embed="rId6"/>
                <a:stretch>
                  <a:fillRect l="-18" t="-82" r="-2389" b="78"/>
                </a:stretch>
              </a:blipFill>
            </p:spPr>
            <p:txBody>
              <a:bodyPr/>
              <a:lstStyle/>
              <a:p>
                <a:r>
                  <a:rPr lang="zh-CN" altLang="en-US">
                    <a:noFill/>
                  </a:rPr>
                  <a:t> </a:t>
                </a:r>
              </a:p>
            </p:txBody>
          </p:sp>
        </mc:Fallback>
      </mc:AlternateContent>
      <p:sp>
        <p:nvSpPr>
          <p:cNvPr id="31" name="Text Box 6"/>
          <p:cNvSpPr txBox="1">
            <a:spLocks noChangeArrowheads="1"/>
          </p:cNvSpPr>
          <p:nvPr/>
        </p:nvSpPr>
        <p:spPr bwMode="auto">
          <a:xfrm>
            <a:off x="251412" y="5084948"/>
            <a:ext cx="7728618" cy="156966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solidFill>
                  <a:srgbClr val="0000CC"/>
                </a:solidFill>
              </a:rPr>
              <a:t>开关管的要求：</a:t>
            </a:r>
            <a:endParaRPr lang="zh-CN" altLang="en-US" sz="2400" b="1" dirty="0">
              <a:solidFill>
                <a:srgbClr val="0000CC"/>
              </a:solidFill>
            </a:endParaRPr>
          </a:p>
          <a:p>
            <a:pPr>
              <a:spcBef>
                <a:spcPct val="50000"/>
              </a:spcBef>
            </a:pPr>
            <a:r>
              <a:rPr lang="zh-CN" altLang="en-US" sz="2400" b="1" dirty="0">
                <a:solidFill>
                  <a:srgbClr val="0000CC"/>
                </a:solidFill>
                <a:sym typeface="Wingdings" panose="05000000000000000000" pitchFamily="2" charset="2"/>
              </a:rPr>
              <a:t> V</a:t>
            </a:r>
            <a:r>
              <a:rPr lang="zh-CN" altLang="en-US" sz="2400" b="1" baseline="-25000" dirty="0">
                <a:solidFill>
                  <a:srgbClr val="0000CC"/>
                </a:solidFill>
                <a:sym typeface="Wingdings" panose="05000000000000000000" pitchFamily="2" charset="2"/>
              </a:rPr>
              <a:t>ces</a:t>
            </a:r>
            <a:r>
              <a:rPr lang="zh-CN" altLang="en-US" sz="2400" b="1" dirty="0">
                <a:solidFill>
                  <a:srgbClr val="0000CC"/>
                </a:solidFill>
                <a:sym typeface="Wingdings" panose="05000000000000000000" pitchFamily="2" charset="2"/>
              </a:rPr>
              <a:t>越小越好，最好</a:t>
            </a:r>
            <a:r>
              <a:rPr lang="zh-CN" altLang="en-US" sz="2400" b="1" dirty="0">
                <a:solidFill>
                  <a:srgbClr val="0000CC"/>
                </a:solidFill>
                <a:sym typeface="宋体" panose="02010600030101010101" pitchFamily="2" charset="-122"/>
              </a:rPr>
              <a:t>→</a:t>
            </a:r>
            <a:r>
              <a:rPr lang="zh-CN" altLang="en-US" sz="2400" b="1" dirty="0" smtClean="0">
                <a:solidFill>
                  <a:srgbClr val="0000CC"/>
                </a:solidFill>
                <a:sym typeface="Wingdings" panose="05000000000000000000" pitchFamily="2" charset="2"/>
              </a:rPr>
              <a:t>0</a:t>
            </a:r>
            <a:r>
              <a:rPr lang="en-US" altLang="zh-CN" sz="2400" b="1" dirty="0" smtClean="0">
                <a:solidFill>
                  <a:srgbClr val="0000CC"/>
                </a:solidFill>
                <a:sym typeface="Wingdings" panose="05000000000000000000" pitchFamily="2" charset="2"/>
              </a:rPr>
              <a:t>;  </a:t>
            </a:r>
            <a:r>
              <a:rPr lang="zh-CN" altLang="en-US" sz="2400" b="1" dirty="0" smtClean="0">
                <a:solidFill>
                  <a:srgbClr val="0000CC"/>
                </a:solidFill>
                <a:sym typeface="Wingdings" panose="05000000000000000000" pitchFamily="2" charset="2"/>
              </a:rPr>
              <a:t> </a:t>
            </a:r>
            <a:r>
              <a:rPr lang="zh-CN" altLang="en-US" sz="2400" b="1" dirty="0">
                <a:solidFill>
                  <a:srgbClr val="0000CC"/>
                </a:solidFill>
                <a:sym typeface="Wingdings" panose="05000000000000000000" pitchFamily="2" charset="2"/>
              </a:rPr>
              <a:t>I</a:t>
            </a:r>
            <a:r>
              <a:rPr lang="zh-CN" altLang="en-US" sz="2400" b="1" baseline="-25000" dirty="0">
                <a:solidFill>
                  <a:srgbClr val="0000CC"/>
                </a:solidFill>
                <a:sym typeface="Wingdings" panose="05000000000000000000" pitchFamily="2" charset="2"/>
              </a:rPr>
              <a:t>ceo</a:t>
            </a:r>
            <a:r>
              <a:rPr lang="zh-CN" altLang="en-US" sz="2400" b="1" dirty="0">
                <a:solidFill>
                  <a:srgbClr val="0000CC"/>
                </a:solidFill>
                <a:sym typeface="Wingdings" panose="05000000000000000000" pitchFamily="2" charset="2"/>
              </a:rPr>
              <a:t>越小越好，最好</a:t>
            </a:r>
            <a:r>
              <a:rPr lang="zh-CN" altLang="en-US" sz="2400" b="1" dirty="0">
                <a:solidFill>
                  <a:srgbClr val="0000CC"/>
                </a:solidFill>
                <a:sym typeface="宋体" panose="02010600030101010101" pitchFamily="2" charset="-122"/>
              </a:rPr>
              <a:t>→</a:t>
            </a:r>
            <a:r>
              <a:rPr lang="zh-CN" altLang="en-US" sz="2400" b="1" dirty="0">
                <a:solidFill>
                  <a:srgbClr val="0000CC"/>
                </a:solidFill>
                <a:sym typeface="Wingdings" panose="05000000000000000000" pitchFamily="2" charset="2"/>
              </a:rPr>
              <a:t>0</a:t>
            </a:r>
            <a:endParaRPr lang="zh-CN" altLang="en-US" sz="2400" b="1" dirty="0">
              <a:solidFill>
                <a:srgbClr val="0000CC"/>
              </a:solidFill>
              <a:sym typeface="Wingdings" panose="05000000000000000000" pitchFamily="2" charset="2"/>
            </a:endParaRPr>
          </a:p>
          <a:p>
            <a:pPr>
              <a:spcBef>
                <a:spcPct val="50000"/>
              </a:spcBef>
            </a:pPr>
            <a:r>
              <a:rPr lang="zh-CN" altLang="en-US" sz="2400" b="1" dirty="0">
                <a:solidFill>
                  <a:srgbClr val="0000CC"/>
                </a:solidFill>
                <a:sym typeface="Wingdings" panose="05000000000000000000" pitchFamily="2" charset="2"/>
              </a:rPr>
              <a:t> BV</a:t>
            </a:r>
            <a:r>
              <a:rPr lang="zh-CN" altLang="en-US" sz="2400" b="1" baseline="-25000" dirty="0">
                <a:solidFill>
                  <a:srgbClr val="0000CC"/>
                </a:solidFill>
                <a:sym typeface="Wingdings" panose="05000000000000000000" pitchFamily="2" charset="2"/>
              </a:rPr>
              <a:t>ceo</a:t>
            </a:r>
            <a:r>
              <a:rPr lang="zh-CN" altLang="en-US" sz="2400" b="1" dirty="0">
                <a:solidFill>
                  <a:srgbClr val="0000CC"/>
                </a:solidFill>
                <a:sym typeface="Wingdings" panose="05000000000000000000" pitchFamily="2" charset="2"/>
              </a:rPr>
              <a:t>高（使用范围大</a:t>
            </a:r>
            <a:r>
              <a:rPr lang="zh-CN" altLang="en-US" sz="2400" b="1" dirty="0" smtClean="0">
                <a:solidFill>
                  <a:srgbClr val="0000CC"/>
                </a:solidFill>
                <a:sym typeface="Wingdings" panose="05000000000000000000" pitchFamily="2" charset="2"/>
              </a:rPr>
              <a:t>）</a:t>
            </a:r>
            <a:r>
              <a:rPr lang="en-US" altLang="zh-CN" sz="2400" b="1" dirty="0" smtClean="0">
                <a:solidFill>
                  <a:srgbClr val="0000CC"/>
                </a:solidFill>
                <a:sym typeface="Wingdings" panose="05000000000000000000" pitchFamily="2" charset="2"/>
              </a:rPr>
              <a:t>; </a:t>
            </a:r>
            <a:r>
              <a:rPr lang="zh-CN" altLang="en-US" sz="2400" b="1" dirty="0" smtClean="0">
                <a:solidFill>
                  <a:srgbClr val="0000CC"/>
                </a:solidFill>
                <a:sym typeface="Wingdings" panose="05000000000000000000" pitchFamily="2" charset="2"/>
              </a:rPr>
              <a:t> </a:t>
            </a:r>
            <a:r>
              <a:rPr lang="zh-CN" altLang="en-US" sz="2400" b="1" dirty="0">
                <a:solidFill>
                  <a:srgbClr val="0000CC"/>
                </a:solidFill>
                <a:sym typeface="Wingdings" panose="05000000000000000000" pitchFamily="2" charset="2"/>
              </a:rPr>
              <a:t>开关时间短</a:t>
            </a:r>
            <a:endParaRPr lang="zh-CN" altLang="en-US" sz="2400" b="1" dirty="0">
              <a:solidFill>
                <a:srgbClr val="0000CC"/>
              </a:solidFill>
              <a:sym typeface="Wingdings" panose="05000000000000000000" pitchFamily="2" charset="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323528" y="258242"/>
            <a:ext cx="4248472" cy="5112568"/>
          </a:xfrm>
          <a:prstGeom prst="rect">
            <a:avLst/>
          </a:prstGeom>
        </p:spPr>
      </p:pic>
      <p:pic>
        <p:nvPicPr>
          <p:cNvPr id="4" name="图片 3"/>
          <p:cNvPicPr>
            <a:picLocks noChangeAspect="1"/>
          </p:cNvPicPr>
          <p:nvPr/>
        </p:nvPicPr>
        <p:blipFill>
          <a:blip r:embed="rId2"/>
          <a:stretch>
            <a:fillRect/>
          </a:stretch>
        </p:blipFill>
        <p:spPr>
          <a:xfrm>
            <a:off x="4716016" y="132030"/>
            <a:ext cx="4352874" cy="5661248"/>
          </a:xfrm>
          <a:prstGeom prst="rect">
            <a:avLst/>
          </a:prstGeom>
        </p:spPr>
      </p:pic>
      <p:sp>
        <p:nvSpPr>
          <p:cNvPr id="5" name="矩形 4"/>
          <p:cNvSpPr/>
          <p:nvPr/>
        </p:nvSpPr>
        <p:spPr>
          <a:xfrm>
            <a:off x="467544" y="6220751"/>
            <a:ext cx="4572000" cy="492443"/>
          </a:xfrm>
          <a:prstGeom prst="rect">
            <a:avLst/>
          </a:prstGeom>
        </p:spPr>
        <p:txBody>
          <a:bodyPr>
            <a:spAutoFit/>
          </a:bodyPr>
          <a:lstStyle/>
          <a:p>
            <a:r>
              <a:rPr lang="en-US" altLang="zh-CN" sz="800" dirty="0">
                <a:solidFill>
                  <a:srgbClr val="303192"/>
                </a:solidFill>
                <a:latin typeface="AdvTT5235d5a9"/>
              </a:rPr>
              <a:t>Thin Solid Films 521 (2012) </a:t>
            </a:r>
            <a:r>
              <a:rPr lang="en-US" altLang="zh-CN" sz="800" dirty="0" smtClean="0">
                <a:solidFill>
                  <a:srgbClr val="303192"/>
                </a:solidFill>
                <a:latin typeface="AdvTT5235d5a9"/>
              </a:rPr>
              <a:t>172</a:t>
            </a:r>
            <a:r>
              <a:rPr lang="en-US" altLang="zh-CN" sz="800" dirty="0" smtClean="0">
                <a:solidFill>
                  <a:srgbClr val="303192"/>
                </a:solidFill>
                <a:latin typeface="AdvTT5235d5a9+20"/>
              </a:rPr>
              <a:t>–</a:t>
            </a:r>
            <a:r>
              <a:rPr lang="en-US" altLang="zh-CN" sz="800" dirty="0" smtClean="0">
                <a:solidFill>
                  <a:srgbClr val="303192"/>
                </a:solidFill>
                <a:latin typeface="AdvTT5235d5a9"/>
              </a:rPr>
              <a:t>175</a:t>
            </a:r>
            <a:endParaRPr lang="en-US" altLang="zh-CN" sz="800" dirty="0" smtClean="0">
              <a:solidFill>
                <a:srgbClr val="303192"/>
              </a:solidFill>
              <a:latin typeface="AdvTT5235d5a9"/>
            </a:endParaRPr>
          </a:p>
          <a:p>
            <a:r>
              <a:rPr lang="en-US" altLang="zh-CN" dirty="0" smtClean="0"/>
              <a:t>doi:10.1016/j.tsf.2011.12.081</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74F9F736-6A63-468E-90B9-FA83BE0B9B01}" type="slidenum">
              <a:rPr lang="zh-CN" altLang="en-US"/>
            </a:fld>
            <a:endParaRPr lang="en-US" altLang="zh-CN"/>
          </a:p>
        </p:txBody>
      </p:sp>
      <p:sp>
        <p:nvSpPr>
          <p:cNvPr id="47107" name="Text Box 2"/>
          <p:cNvSpPr txBox="1">
            <a:spLocks noChangeArrowheads="1"/>
          </p:cNvSpPr>
          <p:nvPr/>
        </p:nvSpPr>
        <p:spPr bwMode="auto">
          <a:xfrm>
            <a:off x="107504" y="116632"/>
            <a:ext cx="34163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solidFill>
                  <a:srgbClr val="FF0000"/>
                </a:solidFill>
              </a:rPr>
              <a:t>锗硅</a:t>
            </a:r>
            <a:r>
              <a:rPr lang="zh-CN" altLang="en-US" sz="3600" b="1" dirty="0" smtClean="0">
                <a:solidFill>
                  <a:srgbClr val="FF0000"/>
                </a:solidFill>
              </a:rPr>
              <a:t>基区晶体管</a:t>
            </a:r>
            <a:endParaRPr lang="zh-CN" altLang="en-US" sz="3600" b="1" dirty="0">
              <a:solidFill>
                <a:srgbClr val="FF0000"/>
              </a:solidFill>
            </a:endParaRPr>
          </a:p>
        </p:txBody>
      </p:sp>
      <p:sp>
        <p:nvSpPr>
          <p:cNvPr id="47108" name="Text Box 3"/>
          <p:cNvSpPr txBox="1">
            <a:spLocks noChangeArrowheads="1"/>
          </p:cNvSpPr>
          <p:nvPr/>
        </p:nvSpPr>
        <p:spPr bwMode="auto">
          <a:xfrm>
            <a:off x="457200" y="5156021"/>
            <a:ext cx="781895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结构特点：将锗引进基区中它的分布特点是靠近发射</a:t>
            </a:r>
            <a:endParaRPr lang="zh-CN" altLang="en-US" dirty="0"/>
          </a:p>
          <a:p>
            <a:pPr eaLnBrk="1" hangingPunct="1"/>
            <a:r>
              <a:rPr lang="zh-CN" altLang="en-US" dirty="0"/>
              <a:t>结处要尽量小，而靠近集电结处要尽可能 大。也就是说两个晶体管发射结是相同的，不同的是集电结。</a:t>
            </a:r>
            <a:endParaRPr lang="zh-CN" altLang="en-US" dirty="0"/>
          </a:p>
        </p:txBody>
      </p:sp>
      <p:sp>
        <p:nvSpPr>
          <p:cNvPr id="47109" name="Text Box 4"/>
          <p:cNvSpPr txBox="1">
            <a:spLocks noChangeArrowheads="1"/>
          </p:cNvSpPr>
          <p:nvPr/>
        </p:nvSpPr>
        <p:spPr bwMode="auto">
          <a:xfrm>
            <a:off x="5580112" y="206272"/>
            <a:ext cx="2109873" cy="97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en-US" altLang="zh-CN" dirty="0" err="1">
                <a:sym typeface="Symbol" panose="05050102010706020507" pitchFamily="18" charset="2"/>
              </a:rPr>
              <a:t>E</a:t>
            </a:r>
            <a:r>
              <a:rPr lang="en-US" altLang="zh-CN" baseline="-25000" dirty="0" err="1">
                <a:sym typeface="Symbol" panose="05050102010706020507" pitchFamily="18" charset="2"/>
              </a:rPr>
              <a:t>g</a:t>
            </a:r>
            <a:r>
              <a:rPr lang="en-US" altLang="zh-CN" dirty="0">
                <a:sym typeface="Symbol" panose="05050102010706020507" pitchFamily="18" charset="2"/>
              </a:rPr>
              <a:t>(Ge)=0.67eV</a:t>
            </a:r>
            <a:endParaRPr lang="en-US" altLang="zh-CN" dirty="0">
              <a:sym typeface="Symbol" panose="05050102010706020507" pitchFamily="18" charset="2"/>
            </a:endParaRPr>
          </a:p>
          <a:p>
            <a:pPr eaLnBrk="1" hangingPunct="1">
              <a:lnSpc>
                <a:spcPct val="125000"/>
              </a:lnSpc>
            </a:pPr>
            <a:r>
              <a:rPr lang="en-US" altLang="zh-CN" dirty="0" err="1">
                <a:sym typeface="Symbol" panose="05050102010706020507" pitchFamily="18" charset="2"/>
              </a:rPr>
              <a:t>E</a:t>
            </a:r>
            <a:r>
              <a:rPr lang="en-US" altLang="zh-CN" baseline="-25000" dirty="0" err="1">
                <a:sym typeface="Symbol" panose="05050102010706020507" pitchFamily="18" charset="2"/>
              </a:rPr>
              <a:t>g</a:t>
            </a:r>
            <a:r>
              <a:rPr lang="en-US" altLang="zh-CN" dirty="0">
                <a:sym typeface="Symbol" panose="05050102010706020507" pitchFamily="18" charset="2"/>
              </a:rPr>
              <a:t>(Si)=1.12eV</a:t>
            </a:r>
            <a:endParaRPr lang="en-US" altLang="zh-CN" dirty="0">
              <a:sym typeface="Symbol" panose="05050102010706020507" pitchFamily="18" charset="2"/>
            </a:endParaRPr>
          </a:p>
        </p:txBody>
      </p:sp>
      <p:pic>
        <p:nvPicPr>
          <p:cNvPr id="7" name="Picture 3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916832"/>
            <a:ext cx="3756039"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362" y="1569948"/>
            <a:ext cx="489585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3F581912-43BF-4EDA-8A37-0DDE3E68BBA3}" type="slidenum">
              <a:rPr lang="zh-CN" altLang="en-US"/>
            </a:fld>
            <a:endParaRPr lang="en-US" altLang="zh-CN"/>
          </a:p>
        </p:txBody>
      </p:sp>
      <p:sp>
        <p:nvSpPr>
          <p:cNvPr id="48131" name="Text Box 2"/>
          <p:cNvSpPr txBox="1">
            <a:spLocks noChangeArrowheads="1"/>
          </p:cNvSpPr>
          <p:nvPr/>
        </p:nvSpPr>
        <p:spPr bwMode="auto">
          <a:xfrm>
            <a:off x="1203325" y="325438"/>
            <a:ext cx="475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基区中平衡少子浓度随位置变化：</a:t>
            </a:r>
            <a:endParaRPr lang="zh-CN" altLang="en-US"/>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6903" y="1239838"/>
            <a:ext cx="5253696" cy="3597778"/>
          </a:xfrm>
          <a:prstGeom prst="rect">
            <a:avLst/>
          </a:prstGeom>
          <a:noFill/>
          <a:ln>
            <a:noFill/>
          </a:ln>
        </p:spPr>
      </p:pic>
      <p:cxnSp>
        <p:nvCxnSpPr>
          <p:cNvPr id="3" name="直接箭头连接符 2"/>
          <p:cNvCxnSpPr/>
          <p:nvPr/>
        </p:nvCxnSpPr>
        <p:spPr>
          <a:xfrm flipH="1">
            <a:off x="1925215" y="1916832"/>
            <a:ext cx="165618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3"/>
          <p:cNvGraphicFramePr>
            <a:graphicFrameLocks noChangeAspect="1"/>
          </p:cNvGraphicFramePr>
          <p:nvPr/>
        </p:nvGraphicFramePr>
        <p:xfrm>
          <a:off x="5760599" y="782638"/>
          <a:ext cx="3200400" cy="2462213"/>
        </p:xfrm>
        <a:graphic>
          <a:graphicData uri="http://schemas.openxmlformats.org/presentationml/2006/ole">
            <mc:AlternateContent xmlns:mc="http://schemas.openxmlformats.org/markup-compatibility/2006">
              <mc:Choice xmlns:v="urn:schemas-microsoft-com:vml" Requires="v">
                <p:oleObj spid="_x0000_s55428" name="Equation" r:id="rId2" imgW="989965" imgH="761365" progId="Equation.3">
                  <p:embed/>
                </p:oleObj>
              </mc:Choice>
              <mc:Fallback>
                <p:oleObj name="Equation" r:id="rId2" imgW="989965" imgH="761365" progId="Equation.3">
                  <p:embed/>
                  <p:pic>
                    <p:nvPicPr>
                      <p:cNvPr id="0" name="图片 554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599" y="782638"/>
                        <a:ext cx="3200400" cy="2462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文本框 6"/>
          <p:cNvSpPr txBox="1"/>
          <p:nvPr/>
        </p:nvSpPr>
        <p:spPr>
          <a:xfrm>
            <a:off x="1861005" y="1250427"/>
            <a:ext cx="1620957" cy="523220"/>
          </a:xfrm>
          <a:prstGeom prst="rect">
            <a:avLst/>
          </a:prstGeom>
          <a:noFill/>
        </p:spPr>
        <p:txBody>
          <a:bodyPr wrap="none" rtlCol="0">
            <a:spAutoFit/>
          </a:bodyPr>
          <a:lstStyle/>
          <a:p>
            <a:r>
              <a:rPr lang="zh-CN" altLang="en-US" sz="2800" dirty="0">
                <a:solidFill>
                  <a:srgbClr val="FF0000"/>
                </a:solidFill>
              </a:rPr>
              <a:t>自建电场</a:t>
            </a:r>
            <a:endParaRPr lang="zh-CN" altLang="en-US" sz="2800" dirty="0">
              <a:solidFill>
                <a:srgbClr val="FF0000"/>
              </a:solidFill>
            </a:endParaRPr>
          </a:p>
        </p:txBody>
      </p:sp>
      <p:sp>
        <p:nvSpPr>
          <p:cNvPr id="8" name="文本框 7"/>
          <p:cNvSpPr txBox="1"/>
          <p:nvPr/>
        </p:nvSpPr>
        <p:spPr>
          <a:xfrm>
            <a:off x="5364088" y="4220449"/>
            <a:ext cx="3672408" cy="1754326"/>
          </a:xfrm>
          <a:prstGeom prst="rect">
            <a:avLst/>
          </a:prstGeom>
          <a:noFill/>
        </p:spPr>
        <p:txBody>
          <a:bodyPr wrap="square" rtlCol="0">
            <a:spAutoFit/>
          </a:bodyPr>
          <a:lstStyle/>
          <a:p>
            <a:pPr>
              <a:lnSpc>
                <a:spcPct val="150000"/>
              </a:lnSpc>
            </a:pPr>
            <a:r>
              <a:rPr lang="zh-CN" altLang="en-US" dirty="0">
                <a:solidFill>
                  <a:srgbClr val="FF0000"/>
                </a:solidFill>
              </a:rPr>
              <a:t>自建电场的作用：</a:t>
            </a:r>
            <a:endParaRPr lang="en-US" altLang="zh-CN" dirty="0">
              <a:solidFill>
                <a:srgbClr val="FF0000"/>
              </a:solidFill>
            </a:endParaRPr>
          </a:p>
          <a:p>
            <a:pPr marL="285750" indent="-285750">
              <a:lnSpc>
                <a:spcPct val="150000"/>
              </a:lnSpc>
              <a:buFont typeface="Arial" panose="020B0604020202020204" pitchFamily="34" charset="0"/>
              <a:buChar char="•"/>
            </a:pPr>
            <a:r>
              <a:rPr lang="zh-CN" altLang="en-US" dirty="0">
                <a:solidFill>
                  <a:srgbClr val="FF0000"/>
                </a:solidFill>
              </a:rPr>
              <a:t>阻止少子扩散，维持基区准中性</a:t>
            </a:r>
            <a:endParaRPr lang="en-US" altLang="zh-CN" dirty="0">
              <a:solidFill>
                <a:srgbClr val="FF0000"/>
              </a:solidFill>
            </a:endParaRPr>
          </a:p>
          <a:p>
            <a:pPr marL="285750" indent="-285750">
              <a:lnSpc>
                <a:spcPct val="150000"/>
              </a:lnSpc>
              <a:buFont typeface="Arial" panose="020B0604020202020204" pitchFamily="34" charset="0"/>
              <a:buChar char="•"/>
            </a:pPr>
            <a:r>
              <a:rPr lang="zh-CN" altLang="en-US" dirty="0">
                <a:solidFill>
                  <a:srgbClr val="FF0000"/>
                </a:solidFill>
              </a:rPr>
              <a:t>加速注入少子的漂移运动，减小基区渡越时间</a:t>
            </a:r>
            <a:endParaRPr lang="zh-CN" altLang="en-US" dirty="0">
              <a:solidFill>
                <a:srgbClr val="FF0000"/>
              </a:solidFill>
            </a:endParaRPr>
          </a:p>
        </p:txBody>
      </p:sp>
      <p:sp>
        <p:nvSpPr>
          <p:cNvPr id="2" name="矩形 1"/>
          <p:cNvSpPr/>
          <p:nvPr/>
        </p:nvSpPr>
        <p:spPr>
          <a:xfrm>
            <a:off x="251649" y="4941171"/>
            <a:ext cx="4572000" cy="1754326"/>
          </a:xfrm>
          <a:prstGeom prst="rect">
            <a:avLst/>
          </a:prstGeom>
        </p:spPr>
        <p:txBody>
          <a:bodyPr>
            <a:spAutoFit/>
          </a:bodyPr>
          <a:lstStyle/>
          <a:p>
            <a:pPr>
              <a:lnSpc>
                <a:spcPct val="150000"/>
              </a:lnSpc>
            </a:pPr>
            <a:r>
              <a:rPr lang="zh-CN" altLang="en-US" dirty="0"/>
              <a:t>分析表明：如果禁带减小100</a:t>
            </a:r>
            <a:r>
              <a:rPr lang="en-US" altLang="zh-CN" dirty="0" err="1"/>
              <a:t>meV</a:t>
            </a:r>
            <a:r>
              <a:rPr lang="en-US" altLang="zh-CN" dirty="0"/>
              <a:t>,</a:t>
            </a:r>
            <a:r>
              <a:rPr lang="zh-CN" altLang="en-US" dirty="0">
                <a:solidFill>
                  <a:srgbClr val="FF0000"/>
                </a:solidFill>
              </a:rPr>
              <a:t>集电极电流和电流增益</a:t>
            </a:r>
            <a:r>
              <a:rPr lang="zh-CN" altLang="en-US" dirty="0"/>
              <a:t>将提高48倍。</a:t>
            </a:r>
            <a:r>
              <a:rPr lang="en-US" altLang="zh-CN" dirty="0"/>
              <a:t>Early</a:t>
            </a:r>
            <a:r>
              <a:rPr lang="zh-CN" altLang="en-US" dirty="0"/>
              <a:t>电压增加12倍，</a:t>
            </a:r>
            <a:r>
              <a:rPr lang="zh-CN" altLang="en-US" dirty="0">
                <a:solidFill>
                  <a:srgbClr val="FF0000"/>
                </a:solidFill>
              </a:rPr>
              <a:t>基区渡越时间及发射极-基极充放时间</a:t>
            </a:r>
            <a:r>
              <a:rPr lang="zh-CN" altLang="en-US" dirty="0"/>
              <a:t>降低2.5倍，截止频率得到提高</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395" name="Picture 3" descr="D:\lxy\器件物理\4－HBT\hbt-3-a.BM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2057400"/>
            <a:ext cx="3733800" cy="2940050"/>
          </a:xfrm>
          <a:prstGeom prst="rect">
            <a:avLst/>
          </a:prstGeom>
          <a:noFill/>
          <a:extLst>
            <a:ext uri="{909E8E84-426E-40DD-AFC4-6F175D3DCCD1}">
              <a14:hiddenFill xmlns:a14="http://schemas.microsoft.com/office/drawing/2010/main">
                <a:solidFill>
                  <a:srgbClr val="FFFFFF"/>
                </a:solidFill>
              </a14:hiddenFill>
            </a:ext>
          </a:extLst>
        </p:spPr>
      </p:pic>
      <p:sp>
        <p:nvSpPr>
          <p:cNvPr id="315396" name="Text Box 4"/>
          <p:cNvSpPr txBox="1">
            <a:spLocks noChangeArrowheads="1"/>
          </p:cNvSpPr>
          <p:nvPr/>
        </p:nvSpPr>
        <p:spPr bwMode="auto">
          <a:xfrm>
            <a:off x="685800" y="609600"/>
            <a:ext cx="3962400"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altLang="zh-CN" sz="2400">
                <a:solidFill>
                  <a:srgbClr val="000000"/>
                </a:solidFill>
                <a:ea typeface="黑体" panose="02010609060101010101" pitchFamily="49" charset="-122"/>
              </a:rPr>
              <a:t>SiGe</a:t>
            </a:r>
            <a:r>
              <a:rPr lang="zh-CN" altLang="zh-CN" sz="2400">
                <a:solidFill>
                  <a:srgbClr val="000000"/>
                </a:solidFill>
                <a:ea typeface="黑体" panose="02010609060101010101" pitchFamily="49" charset="-122"/>
              </a:rPr>
              <a:t>的制备方法有：</a:t>
            </a:r>
            <a:endParaRPr lang="zh-CN" altLang="zh-CN" sz="2400">
              <a:solidFill>
                <a:srgbClr val="000000"/>
              </a:solidFill>
              <a:ea typeface="黑体" panose="02010609060101010101" pitchFamily="49" charset="-122"/>
            </a:endParaRPr>
          </a:p>
          <a:p>
            <a:pPr>
              <a:spcBef>
                <a:spcPct val="50000"/>
              </a:spcBef>
            </a:pPr>
            <a:r>
              <a:rPr lang="en-US" altLang="zh-CN" sz="2400">
                <a:solidFill>
                  <a:srgbClr val="000000"/>
                </a:solidFill>
                <a:ea typeface="黑体" panose="02010609060101010101" pitchFamily="49" charset="-122"/>
              </a:rPr>
              <a:t>MBE、UHV/CVD</a:t>
            </a:r>
            <a:r>
              <a:rPr lang="zh-CN" altLang="zh-CN" sz="2400">
                <a:solidFill>
                  <a:srgbClr val="000000"/>
                </a:solidFill>
                <a:ea typeface="黑体" panose="02010609060101010101" pitchFamily="49" charset="-122"/>
              </a:rPr>
              <a:t>等</a:t>
            </a:r>
            <a:endParaRPr lang="zh-CN" altLang="en-US" sz="2400">
              <a:solidFill>
                <a:srgbClr val="000000"/>
              </a:solidFill>
              <a:ea typeface="黑体" panose="02010609060101010101" pitchFamily="49" charset="-122"/>
            </a:endParaRPr>
          </a:p>
        </p:txBody>
      </p:sp>
      <p:sp>
        <p:nvSpPr>
          <p:cNvPr id="315397" name="Text Box 5"/>
          <p:cNvSpPr txBox="1">
            <a:spLocks noChangeArrowheads="1"/>
          </p:cNvSpPr>
          <p:nvPr/>
        </p:nvSpPr>
        <p:spPr bwMode="auto">
          <a:xfrm>
            <a:off x="4572000" y="685800"/>
            <a:ext cx="36576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zh-CN" altLang="en-US" sz="2400">
                <a:solidFill>
                  <a:srgbClr val="000000"/>
                </a:solidFill>
                <a:ea typeface="黑体" panose="02010609060101010101" pitchFamily="49" charset="-122"/>
              </a:rPr>
              <a:t>较好的是：</a:t>
            </a:r>
            <a:r>
              <a:rPr lang="en-US" altLang="zh-CN" sz="2400">
                <a:solidFill>
                  <a:srgbClr val="000000"/>
                </a:solidFill>
                <a:ea typeface="黑体" panose="02010609060101010101" pitchFamily="49" charset="-122"/>
              </a:rPr>
              <a:t>UHV、CVD，</a:t>
            </a:r>
            <a:r>
              <a:rPr lang="zh-CN" altLang="zh-CN" sz="2400">
                <a:solidFill>
                  <a:srgbClr val="000000"/>
                </a:solidFill>
                <a:ea typeface="黑体" panose="02010609060101010101" pitchFamily="49" charset="-122"/>
              </a:rPr>
              <a:t>温度低、厚度均匀</a:t>
            </a:r>
            <a:endParaRPr lang="zh-CN" altLang="en-US" sz="2400">
              <a:solidFill>
                <a:srgbClr val="000000"/>
              </a:solidFill>
              <a:ea typeface="黑体" panose="02010609060101010101" pitchFamily="49" charset="-122"/>
            </a:endParaRPr>
          </a:p>
        </p:txBody>
      </p:sp>
      <p:pic>
        <p:nvPicPr>
          <p:cNvPr id="315398" name="Picture 6" descr="D:\lxy\器件物理\3－双极\bjt-19.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828800"/>
            <a:ext cx="3694113" cy="3886200"/>
          </a:xfrm>
          <a:prstGeom prst="rect">
            <a:avLst/>
          </a:prstGeom>
          <a:noFill/>
          <a:extLst>
            <a:ext uri="{909E8E84-426E-40DD-AFC4-6F175D3DCCD1}">
              <a14:hiddenFill xmlns:a14="http://schemas.microsoft.com/office/drawing/2010/main">
                <a:solidFill>
                  <a:srgbClr val="FFFFFF"/>
                </a:solidFill>
              </a14:hiddenFill>
            </a:ext>
          </a:extLst>
        </p:spPr>
      </p:pic>
      <p:sp>
        <p:nvSpPr>
          <p:cNvPr id="315394" name="Text Box 2"/>
          <p:cNvSpPr txBox="1">
            <a:spLocks noChangeArrowheads="1"/>
          </p:cNvSpPr>
          <p:nvPr/>
        </p:nvSpPr>
        <p:spPr bwMode="auto">
          <a:xfrm>
            <a:off x="2362200" y="5105400"/>
            <a:ext cx="5257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altLang="zh-CN" sz="2400">
                <a:solidFill>
                  <a:srgbClr val="0000FF"/>
                </a:solidFill>
                <a:ea typeface="黑体" panose="02010609060101010101" pitchFamily="49" charset="-122"/>
              </a:rPr>
              <a:t>SiGe</a:t>
            </a:r>
            <a:r>
              <a:rPr lang="zh-CN" altLang="zh-CN" sz="2400">
                <a:solidFill>
                  <a:srgbClr val="0000FF"/>
                </a:solidFill>
                <a:ea typeface="黑体" panose="02010609060101010101" pitchFamily="49" charset="-122"/>
              </a:rPr>
              <a:t>基区</a:t>
            </a:r>
            <a:r>
              <a:rPr lang="en-US" altLang="zh-CN" sz="2400">
                <a:solidFill>
                  <a:srgbClr val="0000FF"/>
                </a:solidFill>
                <a:ea typeface="黑体" panose="02010609060101010101" pitchFamily="49" charset="-122"/>
              </a:rPr>
              <a:t>BJT</a:t>
            </a:r>
            <a:r>
              <a:rPr lang="zh-CN" altLang="zh-CN" sz="2400">
                <a:solidFill>
                  <a:srgbClr val="0000FF"/>
                </a:solidFill>
                <a:ea typeface="黑体" panose="02010609060101010101" pitchFamily="49" charset="-122"/>
              </a:rPr>
              <a:t>的结构和工艺</a:t>
            </a:r>
            <a:endParaRPr lang="zh-CN" altLang="en-US" sz="2400">
              <a:solidFill>
                <a:srgbClr val="0000FF"/>
              </a:solidFill>
              <a:ea typeface="黑体" panose="02010609060101010101" pitchFamily="49" charset="-122"/>
            </a:endParaRPr>
          </a:p>
        </p:txBody>
      </p:sp>
      <p:sp>
        <p:nvSpPr>
          <p:cNvPr id="315399" name="Rectangle 7"/>
          <p:cNvSpPr>
            <a:spLocks noChangeArrowheads="1"/>
          </p:cNvSpPr>
          <p:nvPr/>
        </p:nvSpPr>
        <p:spPr bwMode="auto">
          <a:xfrm>
            <a:off x="1600200" y="5867400"/>
            <a:ext cx="5959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a:solidFill>
                  <a:srgbClr val="0000FF"/>
                </a:solidFill>
                <a:ea typeface="黑体" panose="02010609060101010101" pitchFamily="49" charset="-122"/>
              </a:rPr>
              <a:t>分子束外延</a:t>
            </a:r>
            <a:r>
              <a:rPr lang="zh-CN" altLang="en-US">
                <a:solidFill>
                  <a:srgbClr val="0000FF"/>
                </a:solidFill>
                <a:ea typeface="黑体" panose="02010609060101010101" pitchFamily="49" charset="-122"/>
              </a:rPr>
              <a:t>M</a:t>
            </a:r>
            <a:r>
              <a:rPr lang="en-US" altLang="zh-CN">
                <a:solidFill>
                  <a:srgbClr val="0000FF"/>
                </a:solidFill>
                <a:ea typeface="黑体" panose="02010609060101010101" pitchFamily="49" charset="-122"/>
              </a:rPr>
              <a:t>BE，</a:t>
            </a:r>
            <a:r>
              <a:rPr lang="zh-CN" altLang="en-US">
                <a:solidFill>
                  <a:srgbClr val="0000FF"/>
                </a:solidFill>
                <a:latin typeface="Arial" panose="020B0604020202020204" pitchFamily="34" charset="0"/>
                <a:cs typeface="Arial" panose="020B0604020202020204" pitchFamily="34" charset="0"/>
              </a:rPr>
              <a:t>超高真空化学气相沉积</a:t>
            </a:r>
            <a:r>
              <a:rPr lang="en-US" altLang="zh-CN">
                <a:solidFill>
                  <a:srgbClr val="0000FF"/>
                </a:solidFill>
                <a:ea typeface="黑体" panose="02010609060101010101" pitchFamily="49" charset="-122"/>
              </a:rPr>
              <a:t>UHV/CVD</a:t>
            </a:r>
            <a:endParaRPr lang="en-US" altLang="zh-CN">
              <a:solidFill>
                <a:srgbClr val="0000FF"/>
              </a:solidFill>
              <a:ea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sp>
        <p:nvSpPr>
          <p:cNvPr id="3" name="矩形 2"/>
          <p:cNvSpPr/>
          <p:nvPr/>
        </p:nvSpPr>
        <p:spPr>
          <a:xfrm>
            <a:off x="5210908" y="386047"/>
            <a:ext cx="3475892" cy="2862322"/>
          </a:xfrm>
          <a:prstGeom prst="rect">
            <a:avLst/>
          </a:prstGeom>
        </p:spPr>
        <p:txBody>
          <a:bodyPr wrap="square">
            <a:spAutoFit/>
          </a:bodyPr>
          <a:lstStyle/>
          <a:p>
            <a:pPr>
              <a:lnSpc>
                <a:spcPct val="150000"/>
              </a:lnSpc>
            </a:pPr>
            <a:r>
              <a:rPr lang="en-US" altLang="zh-CN" dirty="0"/>
              <a:t> </a:t>
            </a:r>
            <a:r>
              <a:rPr lang="en-US" altLang="zh-CN" sz="2400" dirty="0"/>
              <a:t>0.12×1.0µm device hit 510GHz at 4.5K and 352GHz at 300K. BV</a:t>
            </a:r>
            <a:r>
              <a:rPr lang="en-US" altLang="zh-CN" sz="2400" baseline="-25000" dirty="0"/>
              <a:t>CEO</a:t>
            </a:r>
            <a:r>
              <a:rPr lang="en-US" altLang="zh-CN" sz="2400" dirty="0"/>
              <a:t> was 1.36V (1.47V at 300K</a:t>
            </a:r>
            <a:endParaRPr lang="en-US" altLang="zh-CN" sz="2400" dirty="0"/>
          </a:p>
          <a:p>
            <a:pPr>
              <a:lnSpc>
                <a:spcPct val="150000"/>
              </a:lnSpc>
            </a:pPr>
            <a:r>
              <a:rPr lang="en-US" altLang="zh-CN" sz="2400" dirty="0"/>
              <a:t>Base width is about 20 nm</a:t>
            </a:r>
            <a:endParaRPr lang="zh-CN" altLang="en-US" sz="2400" dirty="0"/>
          </a:p>
        </p:txBody>
      </p:sp>
      <p:pic>
        <p:nvPicPr>
          <p:cNvPr id="65540" name="Picture 4" descr="http://www.electronicsweekly.com/news/wp-content/uploads/sites/16/2006/06/itemid-51228-getasset.jpg">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3851920" cy="286845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1763688" y="3501008"/>
            <a:ext cx="5832648" cy="3384558"/>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041C63AA-C49D-47CA-8106-1130D08C7756}" type="slidenum">
              <a:rPr lang="zh-CN" altLang="en-US"/>
            </a:fld>
            <a:endParaRPr lang="en-US" altLang="zh-CN"/>
          </a:p>
        </p:txBody>
      </p:sp>
      <p:sp>
        <p:nvSpPr>
          <p:cNvPr id="45059" name="Text Box 2"/>
          <p:cNvSpPr txBox="1">
            <a:spLocks noChangeArrowheads="1"/>
          </p:cNvSpPr>
          <p:nvPr/>
        </p:nvSpPr>
        <p:spPr bwMode="auto">
          <a:xfrm>
            <a:off x="107504" y="7144"/>
            <a:ext cx="572464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800" dirty="0">
                <a:solidFill>
                  <a:srgbClr val="FF0000"/>
                </a:solidFill>
                <a:latin typeface="黑体" panose="02010609060101010101" pitchFamily="49" charset="-122"/>
                <a:ea typeface="黑体" panose="02010609060101010101" pitchFamily="49" charset="-122"/>
              </a:rPr>
              <a:t>多晶硅发射极晶体管</a:t>
            </a:r>
            <a:endParaRPr lang="zh-CN" altLang="en-US" sz="4800" dirty="0">
              <a:solidFill>
                <a:srgbClr val="FF0000"/>
              </a:solidFill>
              <a:latin typeface="黑体" panose="02010609060101010101" pitchFamily="49" charset="-122"/>
              <a:ea typeface="黑体" panose="02010609060101010101" pitchFamily="49" charset="-122"/>
            </a:endParaRPr>
          </a:p>
        </p:txBody>
      </p:sp>
      <p:sp>
        <p:nvSpPr>
          <p:cNvPr id="45060" name="Text Box 3"/>
          <p:cNvSpPr txBox="1">
            <a:spLocks noChangeArrowheads="1"/>
          </p:cNvSpPr>
          <p:nvPr/>
        </p:nvSpPr>
        <p:spPr bwMode="auto">
          <a:xfrm>
            <a:off x="107504" y="5142697"/>
            <a:ext cx="885698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为降低杂散电容及串联电阻，发射区越薄越好，这导致发射区中少子浓度梯度增大，空穴电流增加，注入比降低，从而电流增益降低。</a:t>
            </a:r>
            <a:endParaRPr lang="zh-CN" altLang="en-US" dirty="0"/>
          </a:p>
        </p:txBody>
      </p:sp>
      <p:pic>
        <p:nvPicPr>
          <p:cNvPr id="13328" name="Picture 16" descr="http://nptel.ac.in/courses/Webcourse-contents/IIT-Delhi/Electrical%20by%20GSV/bjt/imgbjt_7/fig89.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80" y="1303237"/>
            <a:ext cx="5784141" cy="30963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240308" y="4522833"/>
            <a:ext cx="2031325" cy="369332"/>
          </a:xfrm>
          <a:prstGeom prst="rect">
            <a:avLst/>
          </a:prstGeom>
          <a:noFill/>
        </p:spPr>
        <p:txBody>
          <a:bodyPr wrap="none" rtlCol="0">
            <a:spAutoFit/>
          </a:bodyPr>
          <a:lstStyle/>
          <a:p>
            <a:r>
              <a:rPr lang="zh-CN" altLang="en-US" dirty="0"/>
              <a:t>常规晶体管示意图</a:t>
            </a:r>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95758" y="4653136"/>
            <a:ext cx="38884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dirty="0"/>
          </a:p>
          <a:p>
            <a:pPr eaLnBrk="1" hangingPunct="1"/>
            <a:r>
              <a:rPr lang="zh-CN" altLang="en-US" dirty="0"/>
              <a:t>多晶硅中载流子迁移率低，扩散系数小</a:t>
            </a:r>
            <a:endParaRPr lang="zh-CN" altLang="en-US" dirty="0"/>
          </a:p>
        </p:txBody>
      </p:sp>
      <p:sp>
        <p:nvSpPr>
          <p:cNvPr id="7" name="TextBox 6"/>
          <p:cNvSpPr txBox="1"/>
          <p:nvPr/>
        </p:nvSpPr>
        <p:spPr>
          <a:xfrm>
            <a:off x="395536" y="4049473"/>
            <a:ext cx="2954655" cy="369332"/>
          </a:xfrm>
          <a:prstGeom prst="rect">
            <a:avLst/>
          </a:prstGeom>
          <a:noFill/>
        </p:spPr>
        <p:txBody>
          <a:bodyPr wrap="none" rtlCol="0">
            <a:spAutoFit/>
          </a:bodyPr>
          <a:lstStyle/>
          <a:p>
            <a:r>
              <a:rPr lang="zh-CN" altLang="en-US" dirty="0"/>
              <a:t>多晶硅发射极晶体管示意图</a:t>
            </a:r>
            <a:endParaRPr lang="zh-CN" altLang="en-US" dirty="0"/>
          </a:p>
        </p:txBody>
      </p:sp>
      <p:sp>
        <p:nvSpPr>
          <p:cNvPr id="8" name="灯片编号占位符 7"/>
          <p:cNvSpPr>
            <a:spLocks noGrp="1"/>
          </p:cNvSpPr>
          <p:nvPr>
            <p:ph type="sldNum" sz="quarter" idx="12"/>
          </p:nvPr>
        </p:nvSpPr>
        <p:spPr/>
        <p:txBody>
          <a:bodyPr/>
          <a:lstStyle/>
          <a:p>
            <a:fld id="{F99445CF-F9A9-48AC-9DFE-D0925D1F47F2}" type="slidenum">
              <a:rPr lang="zh-CN" altLang="en-US" smtClean="0"/>
            </a:fld>
            <a:endParaRPr lang="zh-CN" altLang="en-US"/>
          </a:p>
        </p:txBody>
      </p:sp>
      <p:pic>
        <p:nvPicPr>
          <p:cNvPr id="9" name="图片 8"/>
          <p:cNvPicPr>
            <a:picLocks noChangeAspect="1"/>
          </p:cNvPicPr>
          <p:nvPr/>
        </p:nvPicPr>
        <p:blipFill>
          <a:blip r:embed="rId1"/>
          <a:stretch>
            <a:fillRect/>
          </a:stretch>
        </p:blipFill>
        <p:spPr>
          <a:xfrm>
            <a:off x="156021" y="86460"/>
            <a:ext cx="3767907" cy="3885392"/>
          </a:xfrm>
          <a:prstGeom prst="rect">
            <a:avLst/>
          </a:prstGeom>
        </p:spPr>
      </p:pic>
      <p:pic>
        <p:nvPicPr>
          <p:cNvPr id="10" name="图片 9"/>
          <p:cNvPicPr>
            <a:picLocks noChangeAspect="1"/>
          </p:cNvPicPr>
          <p:nvPr/>
        </p:nvPicPr>
        <p:blipFill>
          <a:blip r:embed="rId2"/>
          <a:stretch>
            <a:fillRect/>
          </a:stretch>
        </p:blipFill>
        <p:spPr>
          <a:xfrm>
            <a:off x="4499992" y="176151"/>
            <a:ext cx="3859911" cy="3168352"/>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490" y="3413303"/>
            <a:ext cx="4986510" cy="346995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p:pic>
        <p:nvPicPr>
          <p:cNvPr id="675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83768" y="2132856"/>
            <a:ext cx="4929014" cy="3891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3528" y="1556792"/>
            <a:ext cx="6912768" cy="461665"/>
          </a:xfrm>
          <a:prstGeom prst="rect">
            <a:avLst/>
          </a:prstGeom>
          <a:noFill/>
        </p:spPr>
        <p:txBody>
          <a:bodyPr wrap="square" rtlCol="0">
            <a:spAutoFit/>
          </a:bodyPr>
          <a:lstStyle/>
          <a:p>
            <a:r>
              <a:rPr lang="zh-CN" altLang="en-US" sz="2400" b="1" dirty="0">
                <a:solidFill>
                  <a:srgbClr val="FF0000"/>
                </a:solidFill>
              </a:rPr>
              <a:t>画能带图</a:t>
            </a:r>
            <a:endParaRPr lang="zh-CN" altLang="en-US" sz="2400" b="1" dirty="0">
              <a:solidFill>
                <a:srgbClr val="FF0000"/>
              </a:solidFill>
            </a:endParaRPr>
          </a:p>
        </p:txBody>
      </p:sp>
      <p:sp>
        <p:nvSpPr>
          <p:cNvPr id="4" name="文本框 3"/>
          <p:cNvSpPr txBox="1"/>
          <p:nvPr/>
        </p:nvSpPr>
        <p:spPr>
          <a:xfrm>
            <a:off x="395536" y="332656"/>
            <a:ext cx="5498557" cy="461665"/>
          </a:xfrm>
          <a:prstGeom prst="rect">
            <a:avLst/>
          </a:prstGeom>
          <a:noFill/>
        </p:spPr>
        <p:txBody>
          <a:bodyPr wrap="none" rtlCol="0">
            <a:spAutoFit/>
          </a:bodyPr>
          <a:lstStyle/>
          <a:p>
            <a:r>
              <a:rPr lang="en-US" altLang="zh-CN" sz="2400" b="1" dirty="0" smtClean="0">
                <a:solidFill>
                  <a:srgbClr val="FF0000"/>
                </a:solidFill>
              </a:rPr>
              <a:t>HBT</a:t>
            </a:r>
            <a:r>
              <a:rPr lang="zh-CN" altLang="en-US" sz="2400" b="1" dirty="0" smtClean="0">
                <a:solidFill>
                  <a:srgbClr val="FF0000"/>
                </a:solidFill>
              </a:rPr>
              <a:t>是什么是缩写？总结一下</a:t>
            </a:r>
            <a:r>
              <a:rPr lang="en-US" altLang="zh-CN" sz="2400" b="1" dirty="0" smtClean="0">
                <a:solidFill>
                  <a:srgbClr val="FF0000"/>
                </a:solidFill>
              </a:rPr>
              <a:t>HBT</a:t>
            </a:r>
            <a:r>
              <a:rPr lang="zh-CN" altLang="en-US" sz="2400" b="1" dirty="0" smtClean="0">
                <a:solidFill>
                  <a:srgbClr val="FF0000"/>
                </a:solidFill>
              </a:rPr>
              <a:t>的优势</a:t>
            </a:r>
            <a:endParaRPr lang="zh-CN" altLang="en-US" sz="2400" b="1" dirty="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3504198" y="332483"/>
                <a:ext cx="5256584" cy="64633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3600" b="1" i="1" smtClean="0">
                              <a:solidFill>
                                <a:srgbClr val="FF0000"/>
                              </a:solidFill>
                              <a:latin typeface="Cambria Math" panose="02040503050406030204" pitchFamily="18" charset="0"/>
                            </a:rPr>
                          </m:ctrlPr>
                        </m:sSubPr>
                        <m:e>
                          <m:r>
                            <a:rPr lang="en-US" altLang="zh-CN" sz="3600" b="1" i="1" smtClean="0">
                              <a:solidFill>
                                <a:srgbClr val="FF0000"/>
                              </a:solidFill>
                              <a:latin typeface="Cambria Math" panose="02040503050406030204"/>
                            </a:rPr>
                            <m:t>𝑽</m:t>
                          </m:r>
                        </m:e>
                        <m:sub>
                          <m:r>
                            <a:rPr lang="en-US" altLang="zh-CN" sz="3600" b="1" i="1">
                              <a:solidFill>
                                <a:srgbClr val="FF0000"/>
                              </a:solidFill>
                              <a:latin typeface="Cambria Math" panose="02040503050406030204"/>
                            </a:rPr>
                            <m:t>𝒄</m:t>
                          </m:r>
                          <m:r>
                            <a:rPr lang="en-US" altLang="zh-CN" sz="3600" b="1" i="1" smtClean="0">
                              <a:solidFill>
                                <a:srgbClr val="FF0000"/>
                              </a:solidFill>
                              <a:latin typeface="Cambria Math" panose="02040503050406030204"/>
                            </a:rPr>
                            <m:t>𝒆</m:t>
                          </m:r>
                        </m:sub>
                      </m:sSub>
                      <m:r>
                        <a:rPr lang="en-US" altLang="zh-CN" sz="3600" b="1" i="1">
                          <a:solidFill>
                            <a:srgbClr val="FF0000"/>
                          </a:solidFill>
                          <a:latin typeface="Cambria Math" panose="02040503050406030204"/>
                        </a:rPr>
                        <m:t>=</m:t>
                      </m:r>
                      <m:sSub>
                        <m:sSubPr>
                          <m:ctrlPr>
                            <a:rPr lang="en-US" altLang="zh-CN" sz="3600" b="1" i="1">
                              <a:solidFill>
                                <a:srgbClr val="FF0000"/>
                              </a:solidFill>
                              <a:latin typeface="Cambria Math" panose="02040503050406030204" pitchFamily="18" charset="0"/>
                            </a:rPr>
                          </m:ctrlPr>
                        </m:sSubPr>
                        <m:e>
                          <m:r>
                            <a:rPr lang="en-US" altLang="zh-CN" sz="3600" b="1" i="1">
                              <a:solidFill>
                                <a:srgbClr val="FF0000"/>
                              </a:solidFill>
                              <a:latin typeface="Cambria Math" panose="02040503050406030204"/>
                            </a:rPr>
                            <m:t>𝑽</m:t>
                          </m:r>
                        </m:e>
                        <m:sub>
                          <m:r>
                            <a:rPr lang="en-US" altLang="zh-CN" sz="3600" b="1" i="1">
                              <a:solidFill>
                                <a:srgbClr val="FF0000"/>
                              </a:solidFill>
                              <a:latin typeface="Cambria Math" panose="02040503050406030204"/>
                            </a:rPr>
                            <m:t>𝒄𝒄</m:t>
                          </m:r>
                        </m:sub>
                      </m:sSub>
                      <m:r>
                        <a:rPr lang="en-US" altLang="zh-CN" sz="3600" b="1" i="1">
                          <a:solidFill>
                            <a:srgbClr val="FF0000"/>
                          </a:solidFill>
                          <a:latin typeface="Cambria Math" panose="02040503050406030204"/>
                        </a:rPr>
                        <m:t>−</m:t>
                      </m:r>
                      <m:sSub>
                        <m:sSubPr>
                          <m:ctrlPr>
                            <a:rPr lang="en-US" altLang="zh-CN" sz="3600" b="1" i="1">
                              <a:solidFill>
                                <a:srgbClr val="FF0000"/>
                              </a:solidFill>
                              <a:latin typeface="Cambria Math" panose="02040503050406030204" pitchFamily="18" charset="0"/>
                            </a:rPr>
                          </m:ctrlPr>
                        </m:sSubPr>
                        <m:e>
                          <m:r>
                            <a:rPr lang="en-US" altLang="zh-CN" sz="3600" b="1" i="1">
                              <a:solidFill>
                                <a:srgbClr val="FF0000"/>
                              </a:solidFill>
                              <a:latin typeface="Cambria Math" panose="02040503050406030204"/>
                            </a:rPr>
                            <m:t>𝑹</m:t>
                          </m:r>
                        </m:e>
                        <m:sub>
                          <m:r>
                            <a:rPr lang="en-US" altLang="zh-CN" sz="3600" b="1" i="1">
                              <a:solidFill>
                                <a:srgbClr val="FF0000"/>
                              </a:solidFill>
                              <a:latin typeface="Cambria Math" panose="02040503050406030204"/>
                            </a:rPr>
                            <m:t>𝑳</m:t>
                          </m:r>
                        </m:sub>
                      </m:sSub>
                      <m:sSub>
                        <m:sSubPr>
                          <m:ctrlPr>
                            <a:rPr lang="en-US" altLang="zh-CN" sz="3600" b="1" i="1">
                              <a:solidFill>
                                <a:srgbClr val="FF0000"/>
                              </a:solidFill>
                              <a:latin typeface="Cambria Math" panose="02040503050406030204" pitchFamily="18" charset="0"/>
                            </a:rPr>
                          </m:ctrlPr>
                        </m:sSubPr>
                        <m:e>
                          <m:r>
                            <a:rPr lang="en-US" altLang="zh-CN" sz="3600" b="1" i="1">
                              <a:solidFill>
                                <a:srgbClr val="FF0000"/>
                              </a:solidFill>
                              <a:latin typeface="Cambria Math" panose="02040503050406030204"/>
                            </a:rPr>
                            <m:t>𝑰</m:t>
                          </m:r>
                        </m:e>
                        <m:sub>
                          <m:r>
                            <a:rPr lang="en-US" altLang="zh-CN" sz="3600" b="1" i="1">
                              <a:solidFill>
                                <a:srgbClr val="FF0000"/>
                              </a:solidFill>
                              <a:latin typeface="Cambria Math" panose="02040503050406030204"/>
                            </a:rPr>
                            <m:t>𝒄𝒆</m:t>
                          </m:r>
                        </m:sub>
                      </m:sSub>
                    </m:oMath>
                  </m:oMathPara>
                </a14:m>
                <a:endParaRPr lang="zh-CN" altLang="en-US" sz="3600" dirty="0">
                  <a:solidFill>
                    <a:srgbClr val="FF0000"/>
                  </a:solidFill>
                </a:endParaRPr>
              </a:p>
            </p:txBody>
          </p:sp>
        </mc:Choice>
        <mc:Fallback>
          <p:sp>
            <p:nvSpPr>
              <p:cNvPr id="4" name="矩形 3"/>
              <p:cNvSpPr>
                <a:spLocks noRot="1" noChangeAspect="1" noMove="1" noResize="1" noEditPoints="1" noAdjustHandles="1" noChangeArrowheads="1" noChangeShapeType="1" noTextEdit="1"/>
              </p:cNvSpPr>
              <p:nvPr/>
            </p:nvSpPr>
            <p:spPr>
              <a:xfrm>
                <a:off x="3504198" y="332483"/>
                <a:ext cx="5256584" cy="646331"/>
              </a:xfrm>
              <a:prstGeom prst="rect">
                <a:avLst/>
              </a:prstGeom>
              <a:blipFill rotWithShape="1">
                <a:blip r:embed="rId1"/>
                <a:stretch>
                  <a:fillRect l="-5" t="-58" r="6" b="43"/>
                </a:stretch>
              </a:blipFill>
            </p:spPr>
            <p:txBody>
              <a:bodyPr/>
              <a:lstStyle/>
              <a:p>
                <a:r>
                  <a:rPr lang="zh-CN" altLang="en-US">
                    <a:noFill/>
                  </a:rPr>
                  <a:t> </a:t>
                </a:r>
              </a:p>
            </p:txBody>
          </p:sp>
        </mc:Fallback>
      </mc:AlternateContent>
      <p:pic>
        <p:nvPicPr>
          <p:cNvPr id="8" name="Picture 14"/>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142805" y="32012"/>
            <a:ext cx="3361169" cy="2746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2"/>
          </p:nvPr>
        </p:nvSpPr>
        <p:spPr/>
        <p:txBody>
          <a:bodyPr/>
          <a:lstStyle/>
          <a:p>
            <a:fld id="{F99445CF-F9A9-48AC-9DFE-D0925D1F47F2}" type="slidenum">
              <a:rPr lang="zh-CN" altLang="en-US" smtClean="0"/>
            </a:fld>
            <a:endParaRPr lang="zh-CN" altLang="en-US"/>
          </a:p>
        </p:txBody>
      </p:sp>
      <mc:AlternateContent xmlns:mc="http://schemas.openxmlformats.org/markup-compatibility/2006">
        <mc:Choice xmlns:a14="http://schemas.microsoft.com/office/drawing/2010/main" Requires="a14">
          <p:sp>
            <p:nvSpPr>
              <p:cNvPr id="6" name="文本框 5"/>
              <p:cNvSpPr txBox="1"/>
              <p:nvPr/>
            </p:nvSpPr>
            <p:spPr>
              <a:xfrm>
                <a:off x="3996055" y="1268730"/>
                <a:ext cx="4330700" cy="12103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3600" b="1" i="1">
                              <a:solidFill>
                                <a:srgbClr val="FF0000"/>
                              </a:solidFill>
                              <a:latin typeface="Cambria Math" panose="02040503050406030204" pitchFamily="18" charset="0"/>
                            </a:rPr>
                          </m:ctrlPr>
                        </m:sSubPr>
                        <m:e>
                          <m:r>
                            <a:rPr lang="en-US" altLang="zh-CN" sz="3600" b="1" i="1">
                              <a:solidFill>
                                <a:srgbClr val="FF0000"/>
                              </a:solidFill>
                              <a:latin typeface="Cambria Math" panose="02040503050406030204"/>
                            </a:rPr>
                            <m:t>𝑰</m:t>
                          </m:r>
                        </m:e>
                        <m:sub>
                          <m:r>
                            <a:rPr lang="en-US" altLang="zh-CN" sz="3600" b="1" i="1">
                              <a:solidFill>
                                <a:srgbClr val="FF0000"/>
                              </a:solidFill>
                              <a:latin typeface="Cambria Math" panose="02040503050406030204"/>
                            </a:rPr>
                            <m:t>𝒄𝒆</m:t>
                          </m:r>
                        </m:sub>
                      </m:sSub>
                      <m:r>
                        <a:rPr lang="en-US" altLang="zh-CN" sz="3600" b="1" i="1">
                          <a:solidFill>
                            <a:srgbClr val="FF0000"/>
                          </a:solidFill>
                          <a:latin typeface="Cambria Math" panose="02040503050406030204"/>
                        </a:rPr>
                        <m:t>=</m:t>
                      </m:r>
                      <m:f>
                        <m:fPr>
                          <m:ctrlPr>
                            <a:rPr lang="en-US" altLang="zh-CN" sz="3600" b="1" i="1">
                              <a:solidFill>
                                <a:srgbClr val="FF0000"/>
                              </a:solidFill>
                              <a:latin typeface="Cambria Math" panose="02040503050406030204" pitchFamily="18" charset="0"/>
                              <a:cs typeface="Cambria Math" panose="02040503050406030204" pitchFamily="18" charset="0"/>
                            </a:rPr>
                          </m:ctrlPr>
                        </m:fPr>
                        <m:num>
                          <m:sSub>
                            <m:sSubPr>
                              <m:ctrlPr>
                                <a:rPr lang="en-US" altLang="zh-CN" sz="3600" b="1" i="1">
                                  <a:solidFill>
                                    <a:srgbClr val="FF0000"/>
                                  </a:solidFill>
                                  <a:latin typeface="Cambria Math" panose="02040503050406030204" pitchFamily="18" charset="0"/>
                                </a:rPr>
                              </m:ctrlPr>
                            </m:sSubPr>
                            <m:e>
                              <m:r>
                                <a:rPr lang="en-US" altLang="zh-CN" sz="3600" b="1" i="1">
                                  <a:solidFill>
                                    <a:srgbClr val="FF0000"/>
                                  </a:solidFill>
                                  <a:latin typeface="Cambria Math" panose="02040503050406030204"/>
                                </a:rPr>
                                <m:t>𝑽</m:t>
                              </m:r>
                            </m:e>
                            <m:sub>
                              <m:r>
                                <a:rPr lang="en-US" altLang="zh-CN" sz="3600" b="1" i="1">
                                  <a:solidFill>
                                    <a:srgbClr val="FF0000"/>
                                  </a:solidFill>
                                  <a:latin typeface="Cambria Math" panose="02040503050406030204"/>
                                </a:rPr>
                                <m:t>𝒄𝒄</m:t>
                              </m:r>
                            </m:sub>
                          </m:sSub>
                          <m:r>
                            <a:rPr lang="en-US" altLang="zh-CN" sz="3600" b="1" i="1">
                              <a:solidFill>
                                <a:srgbClr val="FF0000"/>
                              </a:solidFill>
                              <a:latin typeface="Cambria Math" panose="02040503050406030204"/>
                            </a:rPr>
                            <m:t>−</m:t>
                          </m:r>
                          <m:sSub>
                            <m:sSubPr>
                              <m:ctrlPr>
                                <a:rPr lang="en-US" altLang="zh-CN" sz="3600" b="1" i="1" smtClean="0">
                                  <a:solidFill>
                                    <a:srgbClr val="FF0000"/>
                                  </a:solidFill>
                                  <a:latin typeface="Cambria Math" panose="02040503050406030204" pitchFamily="18" charset="0"/>
                                </a:rPr>
                              </m:ctrlPr>
                            </m:sSubPr>
                            <m:e>
                              <m:r>
                                <a:rPr lang="en-US" altLang="zh-CN" sz="3600" b="1" i="1" smtClean="0">
                                  <a:solidFill>
                                    <a:srgbClr val="FF0000"/>
                                  </a:solidFill>
                                  <a:latin typeface="Cambria Math" panose="02040503050406030204"/>
                                </a:rPr>
                                <m:t>𝑽</m:t>
                              </m:r>
                            </m:e>
                            <m:sub>
                              <m:r>
                                <a:rPr lang="en-US" altLang="zh-CN" sz="3600" b="1" i="1">
                                  <a:solidFill>
                                    <a:srgbClr val="FF0000"/>
                                  </a:solidFill>
                                  <a:latin typeface="Cambria Math" panose="02040503050406030204"/>
                                </a:rPr>
                                <m:t>𝒄</m:t>
                              </m:r>
                              <m:r>
                                <a:rPr lang="en-US" altLang="zh-CN" sz="3600" b="1" i="1" smtClean="0">
                                  <a:solidFill>
                                    <a:srgbClr val="FF0000"/>
                                  </a:solidFill>
                                  <a:latin typeface="Cambria Math" panose="02040503050406030204"/>
                                </a:rPr>
                                <m:t>𝒆</m:t>
                              </m:r>
                            </m:sub>
                          </m:sSub>
                        </m:num>
                        <m:den>
                          <m:sSub>
                            <m:sSubPr>
                              <m:ctrlPr>
                                <a:rPr lang="en-US" altLang="zh-CN" sz="3600" b="1" i="1">
                                  <a:solidFill>
                                    <a:srgbClr val="FF0000"/>
                                  </a:solidFill>
                                  <a:latin typeface="Cambria Math" panose="02040503050406030204" pitchFamily="18" charset="0"/>
                                </a:rPr>
                              </m:ctrlPr>
                            </m:sSubPr>
                            <m:e>
                              <m:r>
                                <a:rPr lang="en-US" altLang="zh-CN" sz="3600" b="1" i="1">
                                  <a:solidFill>
                                    <a:srgbClr val="FF0000"/>
                                  </a:solidFill>
                                  <a:latin typeface="Cambria Math" panose="02040503050406030204"/>
                                </a:rPr>
                                <m:t>𝑹</m:t>
                              </m:r>
                            </m:e>
                            <m:sub>
                              <m:r>
                                <a:rPr lang="en-US" altLang="zh-CN" sz="3600" b="1" i="1">
                                  <a:solidFill>
                                    <a:srgbClr val="FF0000"/>
                                  </a:solidFill>
                                  <a:latin typeface="Cambria Math" panose="02040503050406030204"/>
                                </a:rPr>
                                <m:t>𝑳</m:t>
                              </m:r>
                            </m:sub>
                          </m:sSub>
                        </m:den>
                      </m:f>
                    </m:oMath>
                  </m:oMathPara>
                </a14:m>
                <a:endParaRPr lang="zh-CN" altLang="en-US" sz="3600"/>
              </a:p>
            </p:txBody>
          </p:sp>
        </mc:Choice>
        <mc:Fallback>
          <p:sp>
            <p:nvSpPr>
              <p:cNvPr id="6" name="文本框 5"/>
              <p:cNvSpPr txBox="1">
                <a:spLocks noRot="1" noChangeAspect="1" noMove="1" noResize="1" noEditPoints="1" noAdjustHandles="1" noChangeArrowheads="1" noChangeShapeType="1" noTextEdit="1"/>
              </p:cNvSpPr>
              <p:nvPr/>
            </p:nvSpPr>
            <p:spPr>
              <a:xfrm>
                <a:off x="3996055" y="1268730"/>
                <a:ext cx="4330700" cy="1210310"/>
              </a:xfrm>
              <a:prstGeom prst="rect">
                <a:avLst/>
              </a:prstGeom>
              <a:blipFill rotWithShape="1">
                <a:blip r:embed="rId4"/>
                <a:stretch>
                  <a:fillRect/>
                </a:stretch>
              </a:blipFill>
            </p:spPr>
            <p:txBody>
              <a:bodyPr/>
              <a:lstStyle/>
              <a:p>
                <a:r>
                  <a:rPr lang="zh-CN" altLang="en-US">
                    <a:noFill/>
                  </a:rPr>
                  <a:t> </a:t>
                </a:r>
              </a:p>
            </p:txBody>
          </p:sp>
        </mc:Fallback>
      </mc:AlternateContent>
      <p:graphicFrame>
        <p:nvGraphicFramePr>
          <p:cNvPr id="7" name="对象 6"/>
          <p:cNvGraphicFramePr/>
          <p:nvPr>
            <p:custDataLst>
              <p:tags r:id="rId5"/>
            </p:custDataLst>
          </p:nvPr>
        </p:nvGraphicFramePr>
        <p:xfrm>
          <a:off x="3293110" y="2509520"/>
          <a:ext cx="5735955" cy="4197350"/>
        </p:xfrm>
        <a:graphic>
          <a:graphicData uri="http://schemas.openxmlformats.org/presentationml/2006/ole">
            <mc:AlternateContent xmlns:mc="http://schemas.openxmlformats.org/markup-compatibility/2006">
              <mc:Choice xmlns:v="urn:schemas-microsoft-com:vml" Requires="v">
                <p:oleObj spid="_x0000_s9" name="" r:id="rId6" imgW="6446520" imgH="4335780" progId="Paint.Picture">
                  <p:embed/>
                </p:oleObj>
              </mc:Choice>
              <mc:Fallback>
                <p:oleObj name="" r:id="rId6" imgW="6446520" imgH="4335780" progId="Paint.Picture">
                  <p:embed/>
                  <p:pic>
                    <p:nvPicPr>
                      <p:cNvPr id="0" name="图片 8"/>
                      <p:cNvPicPr/>
                      <p:nvPr/>
                    </p:nvPicPr>
                    <p:blipFill>
                      <a:blip r:embed="rId7"/>
                      <a:stretch>
                        <a:fillRect/>
                      </a:stretch>
                    </p:blipFill>
                    <p:spPr>
                      <a:xfrm>
                        <a:off x="3293110" y="2509520"/>
                        <a:ext cx="5735955" cy="419735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4"/>
          <p:cNvSpPr txBox="1">
            <a:spLocks noChangeArrowheads="1"/>
          </p:cNvSpPr>
          <p:nvPr/>
        </p:nvSpPr>
        <p:spPr bwMode="auto">
          <a:xfrm>
            <a:off x="0" y="16385"/>
            <a:ext cx="504031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400" b="1" dirty="0">
                <a:solidFill>
                  <a:srgbClr val="FF0000"/>
                </a:solidFill>
              </a:rPr>
              <a:t>晶体管的开关过程</a:t>
            </a:r>
            <a:endParaRPr lang="zh-CN" altLang="en-US" sz="4400" dirty="0">
              <a:solidFill>
                <a:srgbClr val="FF0000"/>
              </a:solidFill>
            </a:endParaRPr>
          </a:p>
        </p:txBody>
      </p:sp>
      <p:pic>
        <p:nvPicPr>
          <p:cNvPr id="11269" name="Picture 5"/>
          <p:cNvPicPr>
            <a:picLocks noGrp="1" noChangeAspect="1" noChangeArrowheads="1"/>
          </p:cNvPicPr>
          <p:nvPr>
            <p:ph sz="quarter" idx="4"/>
          </p:nvPr>
        </p:nvPicPr>
        <p:blipFill>
          <a:blip r:embed="rId1">
            <a:extLst>
              <a:ext uri="{28A0092B-C50C-407E-A947-70E740481C1C}">
                <a14:useLocalDpi xmlns:a14="http://schemas.microsoft.com/office/drawing/2010/main" val="0"/>
              </a:ext>
            </a:extLst>
          </a:blip>
          <a:srcRect/>
          <a:stretch>
            <a:fillRect/>
          </a:stretch>
        </p:blipFill>
        <p:spPr>
          <a:xfrm>
            <a:off x="5148064" y="1720985"/>
            <a:ext cx="3876600" cy="1727200"/>
          </a:xfrm>
          <a:noFill/>
        </p:spPr>
      </p:pic>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3573463"/>
            <a:ext cx="3889301" cy="149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5157788"/>
            <a:ext cx="3861049"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97" y="3176927"/>
            <a:ext cx="2707422" cy="2261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42281"/>
            <a:ext cx="3871838" cy="1439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9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42782"/>
            <a:ext cx="2915816" cy="2382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3" name="TextBox 2"/>
              <p:cNvSpPr txBox="1"/>
              <p:nvPr/>
            </p:nvSpPr>
            <p:spPr>
              <a:xfrm>
                <a:off x="23203" y="5934247"/>
                <a:ext cx="2305759" cy="84420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a:rPr>
                            <m:t>𝐼</m:t>
                          </m:r>
                        </m:e>
                        <m:sub>
                          <m:r>
                            <a:rPr lang="en-US" altLang="zh-CN" sz="2400" b="0" i="1" smtClean="0">
                              <a:latin typeface="Cambria Math" panose="02040503050406030204"/>
                            </a:rPr>
                            <m:t>𝐵</m:t>
                          </m:r>
                          <m:r>
                            <a:rPr lang="en-US" altLang="zh-CN" sz="2400" b="0" i="1" smtClean="0">
                              <a:latin typeface="Cambria Math" panose="02040503050406030204"/>
                            </a:rPr>
                            <m:t>1</m:t>
                          </m:r>
                        </m:sub>
                      </m:sSub>
                      <m:r>
                        <a:rPr lang="en-US" altLang="zh-CN" sz="2400" b="0" i="1" smtClean="0">
                          <a:latin typeface="Cambria Math" panose="02040503050406030204"/>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a:rPr>
                                <m:t>𝑉</m:t>
                              </m:r>
                            </m:e>
                            <m:sub>
                              <m:r>
                                <a:rPr lang="en-US" altLang="zh-CN" sz="2400" b="0" i="1" smtClean="0">
                                  <a:latin typeface="Cambria Math" panose="02040503050406030204"/>
                                </a:rPr>
                                <m:t>𝑖𝐻</m:t>
                              </m:r>
                            </m:sub>
                          </m:sSub>
                          <m:r>
                            <a:rPr lang="en-US" altLang="zh-CN" sz="2400" b="0" i="1" smtClean="0">
                              <a:latin typeface="Cambria Math" panose="02040503050406030204"/>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a:rPr>
                                <m:t>𝑉</m:t>
                              </m:r>
                            </m:e>
                            <m:sub>
                              <m:r>
                                <a:rPr lang="en-US" altLang="zh-CN" sz="2400" b="0" i="1" smtClean="0">
                                  <a:latin typeface="Cambria Math" panose="02040503050406030204"/>
                                </a:rPr>
                                <m:t>𝐵𝐵</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a:rPr>
                                <m:t>𝑅</m:t>
                              </m:r>
                            </m:e>
                            <m:sub>
                              <m:r>
                                <a:rPr lang="en-US" altLang="zh-CN" sz="2400" b="0" i="1" smtClean="0">
                                  <a:latin typeface="Cambria Math" panose="02040503050406030204"/>
                                </a:rPr>
                                <m:t>𝐵</m:t>
                              </m:r>
                            </m:sub>
                          </m:sSub>
                        </m:den>
                      </m:f>
                    </m:oMath>
                  </m:oMathPara>
                </a14:m>
                <a:endParaRPr lang="zh-CN" altLang="en-US" sz="2400" dirty="0"/>
              </a:p>
            </p:txBody>
          </p:sp>
        </mc:Choice>
        <mc:Fallback>
          <p:sp>
            <p:nvSpPr>
              <p:cNvPr id="3" name="TextBox 2"/>
              <p:cNvSpPr txBox="1">
                <a:spLocks noRot="1" noChangeAspect="1" noMove="1" noResize="1" noEditPoints="1" noAdjustHandles="1" noChangeArrowheads="1" noChangeShapeType="1" noTextEdit="1"/>
              </p:cNvSpPr>
              <p:nvPr/>
            </p:nvSpPr>
            <p:spPr>
              <a:xfrm>
                <a:off x="23203" y="5934247"/>
                <a:ext cx="2305759" cy="844205"/>
              </a:xfrm>
              <a:prstGeom prst="rect">
                <a:avLst/>
              </a:prstGeom>
              <a:blipFill rotWithShape="1">
                <a:blip r:embed="rId7"/>
                <a:stretch>
                  <a:fillRect l="-15" t="-20" r="18"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2539570" y="5934247"/>
                <a:ext cx="2352040" cy="83693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a:rPr>
                            <m:t>𝐼</m:t>
                          </m:r>
                        </m:e>
                        <m:sub>
                          <m:r>
                            <a:rPr lang="en-US" altLang="zh-CN" sz="2400" b="0" i="1" smtClean="0">
                              <a:latin typeface="Cambria Math" panose="02040503050406030204"/>
                            </a:rPr>
                            <m:t>𝐵</m:t>
                          </m:r>
                          <m:r>
                            <a:rPr lang="en-US" altLang="zh-CN" sz="2400" b="0" i="1" smtClean="0">
                              <a:latin typeface="Cambria Math" panose="02040503050406030204"/>
                            </a:rPr>
                            <m:t>2</m:t>
                          </m:r>
                        </m:sub>
                      </m:sSub>
                      <m:r>
                        <a:rPr lang="en-US" altLang="zh-CN" sz="2400" b="0" i="1" smtClean="0">
                          <a:latin typeface="Cambria Math" panose="02040503050406030204"/>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a:rPr>
                                <m:t>𝑉</m:t>
                              </m:r>
                            </m:e>
                            <m:sub>
                              <m:r>
                                <a:rPr lang="en-US" altLang="zh-CN" sz="2400" b="0" i="1" smtClean="0">
                                  <a:latin typeface="Cambria Math" panose="02040503050406030204"/>
                                </a:rPr>
                                <m:t>𝐵</m:t>
                              </m:r>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a:rPr>
                                <m:t>𝑉</m:t>
                              </m:r>
                            </m:e>
                            <m:sub>
                              <m:r>
                                <a:rPr lang="en-US" altLang="zh-CN" sz="2400" i="1">
                                  <a:latin typeface="Cambria Math" panose="02040503050406030204"/>
                                </a:rPr>
                                <m:t>𝐵</m:t>
                              </m:r>
                              <m:r>
                                <a:rPr lang="en-US" altLang="zh-CN" sz="2400" i="1">
                                  <a:latin typeface="Cambria Math" panose="02040503050406030204"/>
                                </a:rPr>
                                <m:t>𝐸</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a:rPr>
                                <m:t>𝑅</m:t>
                              </m:r>
                            </m:e>
                            <m:sub>
                              <m:r>
                                <a:rPr lang="en-US" altLang="zh-CN" sz="2400" b="0" i="1" smtClean="0">
                                  <a:latin typeface="Cambria Math" panose="02040503050406030204"/>
                                </a:rPr>
                                <m:t>𝐵</m:t>
                              </m:r>
                            </m:sub>
                          </m:sSub>
                        </m:den>
                      </m:f>
                    </m:oMath>
                  </m:oMathPara>
                </a14:m>
                <a:endParaRPr lang="zh-CN" altLang="en-US" sz="2400" dirty="0"/>
              </a:p>
            </p:txBody>
          </p:sp>
        </mc:Choice>
        <mc:Fallback>
          <p:sp>
            <p:nvSpPr>
              <p:cNvPr id="11" name="TextBox 10"/>
              <p:cNvSpPr txBox="1">
                <a:spLocks noRot="1" noChangeAspect="1" noMove="1" noResize="1" noEditPoints="1" noAdjustHandles="1" noChangeArrowheads="1" noChangeShapeType="1" noTextEdit="1"/>
              </p:cNvSpPr>
              <p:nvPr/>
            </p:nvSpPr>
            <p:spPr>
              <a:xfrm>
                <a:off x="2539570" y="5934247"/>
                <a:ext cx="2352040" cy="836930"/>
              </a:xfrm>
              <a:prstGeom prst="rect">
                <a:avLst/>
              </a:prstGeom>
              <a:blipFill rotWithShape="1">
                <a:blip r:embed="rId8"/>
                <a:stretch>
                  <a:fillRect l="-9" t="-21" r="9" b="21"/>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pPr>
              <a:defRPr/>
            </a:pPr>
            <a:fld id="{56192D8A-02A5-4258-9C4E-11F3D0914CC9}" type="slidenum">
              <a:rPr lang="zh-CN" altLang="zh-CN" smtClean="0"/>
            </a:fld>
            <a:endParaRPr lang="zh-CN"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sz="quarter" idx="1"/>
          </p:nvPr>
        </p:nvPicPr>
        <p:blipFill>
          <a:blip r:embed="rId1">
            <a:extLst>
              <a:ext uri="{28A0092B-C50C-407E-A947-70E740481C1C}">
                <a14:useLocalDpi xmlns:a14="http://schemas.microsoft.com/office/drawing/2010/main" val="0"/>
              </a:ext>
            </a:extLst>
          </a:blip>
          <a:srcRect/>
          <a:stretch>
            <a:fillRect/>
          </a:stretch>
        </p:blipFill>
        <p:spPr>
          <a:xfrm>
            <a:off x="152400" y="666908"/>
            <a:ext cx="4068763" cy="1791157"/>
          </a:xfrm>
          <a:noFill/>
        </p:spPr>
      </p:pic>
      <p:pic>
        <p:nvPicPr>
          <p:cNvPr id="13316" name="Picture 4"/>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4716016" y="44624"/>
            <a:ext cx="3705190" cy="2782663"/>
          </a:xfrm>
          <a:noFill/>
        </p:spPr>
      </p:pic>
      <p:sp>
        <p:nvSpPr>
          <p:cNvPr id="13318" name="Text Box 6"/>
          <p:cNvSpPr txBox="1">
            <a:spLocks noChangeArrowheads="1"/>
          </p:cNvSpPr>
          <p:nvPr/>
        </p:nvSpPr>
        <p:spPr bwMode="auto">
          <a:xfrm>
            <a:off x="68205" y="0"/>
            <a:ext cx="35274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a:solidFill>
                  <a:srgbClr val="0000CC"/>
                </a:solidFill>
              </a:rPr>
              <a:t>延迟时间内</a:t>
            </a:r>
            <a:r>
              <a:rPr lang="zh-CN" altLang="en-US" sz="3200" b="1" dirty="0">
                <a:solidFill>
                  <a:srgbClr val="0000CC"/>
                </a:solidFill>
                <a:latin typeface="Times New Roman" panose="02020603050405020304" pitchFamily="18" charset="0"/>
              </a:rPr>
              <a:t>t</a:t>
            </a:r>
            <a:r>
              <a:rPr lang="zh-CN" altLang="en-US" sz="3200" b="1" baseline="-25000" dirty="0">
                <a:solidFill>
                  <a:srgbClr val="0000CC"/>
                </a:solidFill>
                <a:latin typeface="Times New Roman" panose="02020603050405020304" pitchFamily="18" charset="0"/>
              </a:rPr>
              <a:t>d</a:t>
            </a:r>
            <a:endParaRPr lang="zh-CN" altLang="en-US" sz="3200" b="1" baseline="-25000" dirty="0">
              <a:solidFill>
                <a:srgbClr val="0000CC"/>
              </a:solidFill>
              <a:latin typeface="Times New Roman" panose="02020603050405020304" pitchFamily="18" charset="0"/>
            </a:endParaRPr>
          </a:p>
        </p:txBody>
      </p:sp>
      <p:pic>
        <p:nvPicPr>
          <p:cNvPr id="13319" name="Picture 7"/>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240868" y="2662788"/>
            <a:ext cx="4066479" cy="2165339"/>
          </a:xfrm>
          <a:noFill/>
        </p:spPr>
      </p:pic>
      <p:sp>
        <p:nvSpPr>
          <p:cNvPr id="2" name="灯片编号占位符 1"/>
          <p:cNvSpPr>
            <a:spLocks noGrp="1"/>
          </p:cNvSpPr>
          <p:nvPr>
            <p:ph type="sldNum" sz="quarter" idx="12"/>
          </p:nvPr>
        </p:nvSpPr>
        <p:spPr/>
        <p:txBody>
          <a:bodyPr/>
          <a:lstStyle/>
          <a:p>
            <a:pPr>
              <a:defRPr/>
            </a:pPr>
            <a:fld id="{56192D8A-02A5-4258-9C4E-11F3D0914CC9}" type="slidenum">
              <a:rPr lang="zh-CN" altLang="zh-CN" smtClean="0"/>
            </a:fld>
            <a:endParaRPr lang="zh-CN" altLang="zh-CN"/>
          </a:p>
        </p:txBody>
      </p:sp>
      <p:sp>
        <p:nvSpPr>
          <p:cNvPr id="11" name="Rectangle 26"/>
          <p:cNvSpPr>
            <a:spLocks noChangeArrowheads="1"/>
          </p:cNvSpPr>
          <p:nvPr/>
        </p:nvSpPr>
        <p:spPr bwMode="auto">
          <a:xfrm>
            <a:off x="4283968" y="5013176"/>
            <a:ext cx="4787899" cy="142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sz="1800" dirty="0">
                <a:latin typeface="+mn-ea"/>
                <a:ea typeface="+mn-ea"/>
              </a:rPr>
              <a:t>加上输入阶跃脉冲至输出电流达到最终值的百分之十（ 0.1 </a:t>
            </a:r>
            <a:r>
              <a:rPr lang="en-US" altLang="zh-CN" sz="1800" i="1" dirty="0">
                <a:latin typeface="+mn-ea"/>
                <a:ea typeface="+mn-ea"/>
              </a:rPr>
              <a:t>I </a:t>
            </a:r>
            <a:r>
              <a:rPr lang="en-US" altLang="zh-CN" sz="1800" i="1" baseline="-25000" dirty="0">
                <a:latin typeface="+mn-ea"/>
                <a:ea typeface="+mn-ea"/>
              </a:rPr>
              <a:t>C</a:t>
            </a:r>
            <a:r>
              <a:rPr lang="en-US" altLang="zh-CN" sz="1800" dirty="0">
                <a:latin typeface="+mn-ea"/>
                <a:ea typeface="+mn-ea"/>
              </a:rPr>
              <a:t>( </a:t>
            </a:r>
            <a:r>
              <a:rPr lang="en-US" altLang="zh-CN" sz="1800" i="1" dirty="0">
                <a:latin typeface="+mn-ea"/>
                <a:ea typeface="+mn-ea"/>
              </a:rPr>
              <a:t>sat </a:t>
            </a:r>
            <a:r>
              <a:rPr lang="en-US" altLang="zh-CN" sz="1800" dirty="0">
                <a:latin typeface="+mn-ea"/>
                <a:ea typeface="+mn-ea"/>
              </a:rPr>
              <a:t>)） </a:t>
            </a:r>
            <a:r>
              <a:rPr lang="zh-CN" altLang="en-US" sz="1800" dirty="0">
                <a:latin typeface="+mn-ea"/>
                <a:ea typeface="+mn-ea"/>
              </a:rPr>
              <a:t>之间所经历的时间。它受到下列因素的限制：</a:t>
            </a:r>
            <a:endParaRPr lang="zh-CN" altLang="en-US" sz="1800" dirty="0">
              <a:latin typeface="+mn-ea"/>
              <a:ea typeface="+mn-ea"/>
            </a:endParaRPr>
          </a:p>
          <a:p>
            <a:pPr eaLnBrk="1" hangingPunct="1">
              <a:lnSpc>
                <a:spcPct val="125000"/>
              </a:lnSpc>
            </a:pPr>
            <a:r>
              <a:rPr lang="zh-CN" altLang="en-US" sz="1800" dirty="0">
                <a:latin typeface="+mn-ea"/>
                <a:ea typeface="+mn-ea"/>
              </a:rPr>
              <a:t>发射结从反向偏置到正向偏置</a:t>
            </a:r>
            <a:endParaRPr lang="zh-CN" altLang="en-US" sz="1800" dirty="0">
              <a:latin typeface="+mn-ea"/>
              <a:ea typeface="+mn-ea"/>
            </a:endParaRPr>
          </a:p>
        </p:txBody>
      </p:sp>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996952"/>
            <a:ext cx="3889301" cy="149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Grp="1" noChangeAspect="1" noChangeArrowheads="1"/>
          </p:cNvPicPr>
          <p:nvPr>
            <p:ph sz="quarter" idx="3"/>
          </p:nvPr>
        </p:nvPicPr>
        <p:blipFill>
          <a:blip r:embed="rId1">
            <a:extLst>
              <a:ext uri="{28A0092B-C50C-407E-A947-70E740481C1C}">
                <a14:useLocalDpi xmlns:a14="http://schemas.microsoft.com/office/drawing/2010/main" val="0"/>
              </a:ext>
            </a:extLst>
          </a:blip>
          <a:srcRect/>
          <a:stretch>
            <a:fillRect/>
          </a:stretch>
        </p:blipFill>
        <p:spPr>
          <a:xfrm>
            <a:off x="4790817" y="2996952"/>
            <a:ext cx="4346554" cy="1945864"/>
          </a:xfrm>
          <a:noFill/>
        </p:spPr>
      </p:pic>
      <p:sp>
        <p:nvSpPr>
          <p:cNvPr id="15364" name="Text Box 4"/>
          <p:cNvSpPr txBox="1">
            <a:spLocks noChangeArrowheads="1"/>
          </p:cNvSpPr>
          <p:nvPr/>
        </p:nvSpPr>
        <p:spPr bwMode="auto">
          <a:xfrm>
            <a:off x="107950" y="117475"/>
            <a:ext cx="3527425"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a:solidFill>
                  <a:srgbClr val="0000CC"/>
                </a:solidFill>
              </a:rPr>
              <a:t>2、上升时间</a:t>
            </a:r>
            <a:r>
              <a:rPr lang="zh-CN" altLang="en-US" sz="3200" b="1" dirty="0">
                <a:solidFill>
                  <a:srgbClr val="0000CC"/>
                </a:solidFill>
                <a:latin typeface="Times New Roman" panose="02020603050405020304" pitchFamily="18" charset="0"/>
              </a:rPr>
              <a:t>t</a:t>
            </a:r>
            <a:r>
              <a:rPr lang="zh-CN" altLang="en-US" sz="3200" b="1" baseline="-25000" dirty="0">
                <a:solidFill>
                  <a:srgbClr val="0000CC"/>
                </a:solidFill>
                <a:latin typeface="Times New Roman" panose="02020603050405020304" pitchFamily="18" charset="0"/>
              </a:rPr>
              <a:t>r</a:t>
            </a:r>
            <a:endParaRPr lang="zh-CN" altLang="en-US" sz="3200" b="1" baseline="-25000" dirty="0">
              <a:solidFill>
                <a:srgbClr val="0000CC"/>
              </a:solidFill>
              <a:latin typeface="Times New Roman" panose="02020603050405020304" pitchFamily="18" charset="0"/>
            </a:endParaRPr>
          </a:p>
        </p:txBody>
      </p:sp>
      <p:pic>
        <p:nvPicPr>
          <p:cNvPr id="15365" name="Picture 5"/>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a:xfrm>
            <a:off x="251520" y="963073"/>
            <a:ext cx="3565372" cy="2591445"/>
          </a:xfrm>
          <a:noFill/>
        </p:spPr>
      </p:pic>
      <p:sp>
        <p:nvSpPr>
          <p:cNvPr id="2" name="灯片编号占位符 1"/>
          <p:cNvSpPr>
            <a:spLocks noGrp="1"/>
          </p:cNvSpPr>
          <p:nvPr>
            <p:ph type="sldNum" sz="quarter" idx="12"/>
          </p:nvPr>
        </p:nvSpPr>
        <p:spPr/>
        <p:txBody>
          <a:bodyPr/>
          <a:lstStyle/>
          <a:p>
            <a:pPr>
              <a:defRPr/>
            </a:pPr>
            <a:fld id="{56192D8A-02A5-4258-9C4E-11F3D0914CC9}" type="slidenum">
              <a:rPr lang="zh-CN" altLang="zh-CN" smtClean="0"/>
            </a:fld>
            <a:endParaRPr lang="zh-CN" altLang="zh-CN"/>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71" y="3933056"/>
            <a:ext cx="4248472" cy="1881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499" y="548679"/>
            <a:ext cx="3950965" cy="1520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Grp="1" noChangeAspect="1" noChangeArrowheads="1"/>
          </p:cNvPicPr>
          <p:nvPr>
            <p:ph sz="quarter" idx="2"/>
          </p:nvPr>
        </p:nvPicPr>
        <p:blipFill>
          <a:blip r:embed="rId1">
            <a:extLst>
              <a:ext uri="{28A0092B-C50C-407E-A947-70E740481C1C}">
                <a14:useLocalDpi xmlns:a14="http://schemas.microsoft.com/office/drawing/2010/main" val="0"/>
              </a:ext>
            </a:extLst>
          </a:blip>
          <a:srcRect/>
          <a:stretch>
            <a:fillRect/>
          </a:stretch>
        </p:blipFill>
        <p:spPr>
          <a:xfrm>
            <a:off x="4849554" y="1988840"/>
            <a:ext cx="3998095" cy="1584672"/>
          </a:xfrm>
          <a:noFill/>
        </p:spPr>
      </p:pic>
      <p:sp>
        <p:nvSpPr>
          <p:cNvPr id="18436" name="Text Box 4"/>
          <p:cNvSpPr txBox="1">
            <a:spLocks noChangeArrowheads="1"/>
          </p:cNvSpPr>
          <p:nvPr/>
        </p:nvSpPr>
        <p:spPr bwMode="auto">
          <a:xfrm>
            <a:off x="107950" y="117475"/>
            <a:ext cx="3527425"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0000CC"/>
                </a:solidFill>
              </a:rPr>
              <a:t>3、存储时间</a:t>
            </a:r>
            <a:r>
              <a:rPr lang="zh-CN" altLang="en-US" sz="3200" b="1">
                <a:solidFill>
                  <a:srgbClr val="0000CC"/>
                </a:solidFill>
                <a:latin typeface="Times New Roman" panose="02020603050405020304" pitchFamily="18" charset="0"/>
              </a:rPr>
              <a:t>t</a:t>
            </a:r>
            <a:r>
              <a:rPr lang="zh-CN" altLang="en-US" sz="3200" b="1" baseline="-25000">
                <a:solidFill>
                  <a:srgbClr val="0000CC"/>
                </a:solidFill>
                <a:latin typeface="Times New Roman" panose="02020603050405020304" pitchFamily="18" charset="0"/>
              </a:rPr>
              <a:t>s</a:t>
            </a:r>
            <a:endParaRPr lang="zh-CN" altLang="en-US" sz="3200" b="1" baseline="-25000">
              <a:solidFill>
                <a:srgbClr val="0000CC"/>
              </a:solidFill>
              <a:latin typeface="Times New Roman" panose="02020603050405020304" pitchFamily="18" charset="0"/>
            </a:endParaRPr>
          </a:p>
        </p:txBody>
      </p:sp>
      <p:pic>
        <p:nvPicPr>
          <p:cNvPr id="18437" name="Picture 5"/>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180528" y="910363"/>
            <a:ext cx="3857958" cy="2518140"/>
          </a:xfrm>
          <a:noFill/>
        </p:spPr>
      </p:pic>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88640"/>
            <a:ext cx="3959994" cy="1643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fld id="{09D2DA26-E74A-45E4-8A9A-0793C8C1C974}" type="slidenum">
              <a:rPr lang="zh-CN" altLang="en-US" smtClean="0"/>
            </a:fld>
            <a:endParaRPr lang="en-US" altLang="zh-CN"/>
          </a:p>
        </p:txBody>
      </p:sp>
      <p:sp>
        <p:nvSpPr>
          <p:cNvPr id="2" name="矩形 1"/>
          <p:cNvSpPr/>
          <p:nvPr/>
        </p:nvSpPr>
        <p:spPr>
          <a:xfrm>
            <a:off x="4427984" y="3741379"/>
            <a:ext cx="4535913" cy="2862322"/>
          </a:xfrm>
          <a:prstGeom prst="rect">
            <a:avLst/>
          </a:prstGeom>
        </p:spPr>
        <p:txBody>
          <a:bodyPr wrap="square">
            <a:spAutoFit/>
          </a:bodyPr>
          <a:lstStyle/>
          <a:p>
            <a:pPr>
              <a:lnSpc>
                <a:spcPct val="125000"/>
              </a:lnSpc>
            </a:pPr>
            <a:r>
              <a:rPr lang="zh-CN" altLang="en-US" dirty="0">
                <a:latin typeface="宋体" panose="02010600030101010101" pitchFamily="2" charset="-122"/>
              </a:rPr>
              <a:t>集电极电流下降到</a:t>
            </a:r>
            <a:r>
              <a:rPr lang="en-US" altLang="zh-CN" dirty="0">
                <a:ea typeface="黑体" panose="02010609060101010101" pitchFamily="49" charset="-122"/>
              </a:rPr>
              <a:t>0.9 </a:t>
            </a:r>
            <a:r>
              <a:rPr lang="en-US" altLang="zh-CN" i="1" dirty="0">
                <a:ea typeface="黑体" panose="02010609060101010101" pitchFamily="49" charset="-122"/>
              </a:rPr>
              <a:t>I </a:t>
            </a:r>
            <a:r>
              <a:rPr lang="en-US" altLang="zh-CN" i="1" baseline="-25000" dirty="0">
                <a:ea typeface="黑体" panose="02010609060101010101" pitchFamily="49" charset="-122"/>
              </a:rPr>
              <a:t>C</a:t>
            </a:r>
            <a:r>
              <a:rPr lang="en-US" altLang="zh-CN" dirty="0">
                <a:latin typeface="SymbolMT" charset="-128"/>
                <a:ea typeface="黑体" panose="02010609060101010101" pitchFamily="49" charset="-122"/>
              </a:rPr>
              <a:t>(</a:t>
            </a:r>
            <a:r>
              <a:rPr lang="en-US" altLang="zh-CN" i="1" dirty="0">
                <a:ea typeface="黑体" panose="02010609060101010101" pitchFamily="49" charset="-122"/>
              </a:rPr>
              <a:t>sat</a:t>
            </a:r>
            <a:r>
              <a:rPr lang="en-US" altLang="zh-CN" dirty="0">
                <a:latin typeface="SymbolMT" charset="-128"/>
                <a:ea typeface="SymbolMT" charset="-128"/>
              </a:rPr>
              <a:t>) </a:t>
            </a:r>
            <a:r>
              <a:rPr lang="zh-CN" altLang="en-US" dirty="0">
                <a:latin typeface="宋体" panose="02010600030101010101" pitchFamily="2" charset="-122"/>
              </a:rPr>
              <a:t>之间的时间。</a:t>
            </a:r>
            <a:endParaRPr lang="zh-CN" altLang="en-US" dirty="0">
              <a:latin typeface="宋体" panose="02010600030101010101" pitchFamily="2" charset="-122"/>
            </a:endParaRPr>
          </a:p>
          <a:p>
            <a:pPr>
              <a:lnSpc>
                <a:spcPct val="125000"/>
              </a:lnSpc>
            </a:pPr>
            <a:r>
              <a:rPr lang="zh-CN" altLang="en-US" dirty="0">
                <a:latin typeface="宋体" panose="02010600030101010101" pitchFamily="2" charset="-122"/>
              </a:rPr>
              <a:t>在限制开关晶体管的开关速度方面，这是最重要的参数。当晶体管处于饱和状态时</a:t>
            </a:r>
            <a:r>
              <a:rPr lang="en-US" altLang="zh-CN" dirty="0">
                <a:latin typeface="宋体" panose="02010600030101010101" pitchFamily="2" charset="-122"/>
              </a:rPr>
              <a:t>，</a:t>
            </a:r>
            <a:r>
              <a:rPr lang="zh-CN" altLang="en-US" dirty="0">
                <a:latin typeface="宋体" panose="02010600030101010101" pitchFamily="2" charset="-122"/>
              </a:rPr>
              <a:t>发射结和集电结两者均为正向偏置。过量载流子超过了保持有源工作模式的需要。晶体管输出电流在这部分过量载流子被去除之前不能改变。因此，贮存时间对应于去除这部分过量少数载流子所需要的时间。</a:t>
            </a:r>
            <a:endParaRPr lang="zh-CN" altLang="en-US" dirty="0">
              <a:latin typeface="宋体" panose="02010600030101010101" pitchFamily="2" charset="-122"/>
            </a:endParaRPr>
          </a:p>
        </p:txBody>
      </p:sp>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3717032"/>
            <a:ext cx="3950965" cy="1520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4325.165354330708,&quot;width&quot;:5293.179527559055}"/>
</p:tagLst>
</file>

<file path=ppt/tags/tag2.xml><?xml version="1.0" encoding="utf-8"?>
<p:tagLst xmlns:p="http://schemas.openxmlformats.org/presentationml/2006/main">
  <p:tag name="KSO_WM_UNIT_PLACING_PICTURE_USER_VIEWPORT" val="{&quot;height&quot;:6833,&quot;width&quot;:1016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8065</Words>
  <Application>WPS 演示</Application>
  <PresentationFormat>全屏显示(4:3)</PresentationFormat>
  <Paragraphs>419</Paragraphs>
  <Slides>47</Slides>
  <Notes>2</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26</vt:i4>
      </vt:variant>
      <vt:variant>
        <vt:lpstr>幻灯片标题</vt:lpstr>
      </vt:variant>
      <vt:variant>
        <vt:i4>47</vt:i4>
      </vt:variant>
    </vt:vector>
  </HeadingPairs>
  <TitlesOfParts>
    <vt:vector size="92" baseType="lpstr">
      <vt:lpstr>Arial</vt:lpstr>
      <vt:lpstr>宋体</vt:lpstr>
      <vt:lpstr>Wingdings</vt:lpstr>
      <vt:lpstr>黑体</vt:lpstr>
      <vt:lpstr>Cambria Math</vt:lpstr>
      <vt:lpstr>Cambria Math</vt:lpstr>
      <vt:lpstr>Times New Roman</vt:lpstr>
      <vt:lpstr>SymbolMT</vt:lpstr>
      <vt:lpstr>Yu Gothic</vt:lpstr>
      <vt:lpstr>Calibri</vt:lpstr>
      <vt:lpstr>微软雅黑</vt:lpstr>
      <vt:lpstr>Arial Unicode MS</vt:lpstr>
      <vt:lpstr>Symbol</vt:lpstr>
      <vt:lpstr>Book Antiqua</vt:lpstr>
      <vt:lpstr>AdvTT5235d5a9</vt:lpstr>
      <vt:lpstr>Segoe Print</vt:lpstr>
      <vt:lpstr>AdvTT5235d5a9+20</vt:lpstr>
      <vt:lpstr>Symbol</vt:lpstr>
      <vt:lpstr>Office 主题​​</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Paint.Picture</vt:lpstr>
      <vt:lpstr>Paint.Picture</vt:lpstr>
      <vt:lpstr>Equation.3</vt:lpstr>
      <vt:lpstr>Equation.KSEE3</vt:lpstr>
      <vt:lpstr>Equation.3</vt:lpstr>
      <vt:lpstr>Equation.3</vt:lpstr>
      <vt:lpstr>Paint.Picture</vt:lpstr>
      <vt:lpstr>Equation.3</vt:lpstr>
      <vt:lpstr>Equation.3</vt:lpstr>
      <vt:lpstr>Equation.3</vt:lpstr>
      <vt:lpstr>晶体管的开关特性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3.5双极型晶体的开关特性</dc:title>
  <dc:creator>Windows 用户</dc:creator>
  <cp:lastModifiedBy>刘雁鸿</cp:lastModifiedBy>
  <cp:revision>147</cp:revision>
  <dcterms:created xsi:type="dcterms:W3CDTF">2015-05-07T21:55:00Z</dcterms:created>
  <dcterms:modified xsi:type="dcterms:W3CDTF">2021-11-15T01:09:49Z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4AA4E55775C04C3CA385D7A174E887E6</vt:lpwstr>
  </property>
  <property fmtid="{D5CDD505-2E9C-101B-9397-08002B2CF9AE}" pid="3" name="KSOProductBuildVer">
    <vt:lpwstr>2052-11.1.0.11045</vt:lpwstr>
  </property>
</Properties>
</file>